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  <p:sldMasterId id="2147483659" r:id="rId2"/>
    <p:sldMasterId id="2147483669" r:id="rId3"/>
  </p:sldMasterIdLst>
  <p:notesMasterIdLst>
    <p:notesMasterId r:id="rId14"/>
  </p:notesMasterIdLst>
  <p:sldIdLst>
    <p:sldId id="716" r:id="rId4"/>
    <p:sldId id="709" r:id="rId5"/>
    <p:sldId id="717" r:id="rId6"/>
    <p:sldId id="718" r:id="rId7"/>
    <p:sldId id="719" r:id="rId8"/>
    <p:sldId id="721" r:id="rId9"/>
    <p:sldId id="724" r:id="rId10"/>
    <p:sldId id="722" r:id="rId11"/>
    <p:sldId id="723" r:id="rId12"/>
    <p:sldId id="720" r:id="rId13"/>
  </p:sldIdLst>
  <p:sldSz cx="9144000" cy="5143500" type="screen16x9"/>
  <p:notesSz cx="6858000" cy="931386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ヒラギノ角ゴ Pro W3"/>
        <a:cs typeface="Arial" charset="0"/>
      </a:defRPr>
    </a:lvl9pPr>
  </p:defaultTextStyle>
  <p:extLst>
    <p:ext uri="{521415D9-36F7-43E2-AB2F-B90AF26B5E84}">
      <p14:sectionLst xmlns:p14="http://schemas.microsoft.com/office/powerpoint/2010/main">
        <p14:section name="Untitled Section" id="{3540F3E4-3A56-594D-A98C-62123F4F527F}">
          <p14:sldIdLst>
            <p14:sldId id="716"/>
            <p14:sldId id="709"/>
            <p14:sldId id="717"/>
            <p14:sldId id="718"/>
            <p14:sldId id="719"/>
            <p14:sldId id="721"/>
            <p14:sldId id="724"/>
            <p14:sldId id="722"/>
            <p14:sldId id="723"/>
            <p14:sldId id="7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 clrMode="bw"/>
  <p:clrMru>
    <a:srgbClr val="BE5700"/>
    <a:srgbClr val="BF5700"/>
    <a:srgbClr val="C6531F"/>
    <a:srgbClr val="C01338"/>
    <a:srgbClr val="C00000"/>
    <a:srgbClr val="79C82A"/>
    <a:srgbClr val="DE7E7A"/>
    <a:srgbClr val="D61C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1699B0-951D-45E0-B81E-EBE70299FF34}" v="98" dt="2025-06-06T02:41:43.112"/>
    <p1510:client id="{F8CCBA2A-659F-4D17-AB0D-4B7BE5FBCF1A}" v="67" dt="2025-06-06T03:01:36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812" autoAdjust="0"/>
    <p:restoredTop sz="90915" autoAdjust="0"/>
  </p:normalViewPr>
  <p:slideViewPr>
    <p:cSldViewPr>
      <p:cViewPr varScale="1">
        <p:scale>
          <a:sx n="151" d="100"/>
          <a:sy n="151" d="100"/>
        </p:scale>
        <p:origin x="44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F6FD56A5-6355-4B13-B783-7CC5477550B3}" type="datetimeFigureOut">
              <a:rPr lang="en-US"/>
              <a:pPr>
                <a:defRPr/>
              </a:pPr>
              <a:t>6/6/25</a:t>
            </a:fld>
            <a:endParaRPr lang="en-US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27025" y="700088"/>
            <a:ext cx="6203950" cy="34909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24085"/>
            <a:ext cx="5486400" cy="4191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846554"/>
            <a:ext cx="2971800" cy="4656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332" tIns="45666" rIns="91332" bIns="45666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>
                <a:cs typeface="ヒラギノ角ゴ Pro W3"/>
              </a:defRPr>
            </a:lvl1pPr>
          </a:lstStyle>
          <a:p>
            <a:pPr>
              <a:defRPr/>
            </a:pPr>
            <a:fld id="{6E074355-CE0D-4C68-A6CB-C364ED71B33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795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BF94E-1FBF-F8FA-A315-4FF0C02FD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1370BC-EA2A-3D30-B0A5-8F7910D22F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7A0572-5A80-2422-6B97-5A1A0335D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8BD5EC-4371-0383-92F3-5C65CAD3995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54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9202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FB4186-94E1-6B22-2ED3-158C21BAE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049A5-BBE1-41DB-1CD9-211CBC4CD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7161C5-E3E9-164C-54E8-FEE1E9480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4C1EA-A151-9716-4655-81BB7784B1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646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E4629B-98B3-2481-0D78-F4A5EAC5F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EDDE85-DBE7-D146-2CF7-2A834EDA7D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8B1A7C-B720-0AC3-4F81-C1447A4FEC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AC5532-9DC5-A208-6201-FF9368A066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5963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0AF84E-6ADA-C324-CC3A-49C040E56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0BE294-A35C-7AAC-599A-21A74CECD8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5480AC-E70F-523A-F207-86A0EC382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42C17-C021-8B2E-6098-CF3736391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084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73BF-56AA-6917-4BB6-143CAFBC0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B72211-D29C-CEFA-91D6-1441B8861B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89028-51D9-3EED-3823-E59854FD34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5936E8-D5F6-ECE9-DB62-C1AB3ECEC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D9995-8BCD-4BBF-210B-C0A1E091E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3389F2-7E1B-84DC-9AC6-CCB752DEC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0EE1C-A9B7-15A8-DDAF-CF3D5D663E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7253EE-7499-5D44-7AE1-E04A8F6947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E074355-CE0D-4C68-A6CB-C364ED71B33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7627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20C7C-D645-0981-2EDA-1E5D9674B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96745E-94DE-81C1-E2DD-898181D66B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992367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79158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10872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40437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90217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67081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343"/>
            <a:ext cx="7772400" cy="110299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  <a:latin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561331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4894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30783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>
                <a:latin typeface="Arial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bg2"/>
                </a:solidFill>
                <a:latin typeface="Arial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59884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82496"/>
            <a:ext cx="4038600" cy="301752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67509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0688" y="641510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920884"/>
            <a:ext cx="5111750" cy="405116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20688" y="1601629"/>
            <a:ext cx="3008313" cy="314182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964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829050"/>
            <a:ext cx="5486400" cy="425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85800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254817"/>
            <a:ext cx="5486400" cy="6029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36138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969085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82496"/>
            <a:ext cx="8229600" cy="29146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75015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5" Type="http://schemas.openxmlformats.org/officeDocument/2006/relationships/slideLayout" Target="../slideLayouts/slideLayout6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3" Type="http://schemas.openxmlformats.org/officeDocument/2006/relationships/slideLayout" Target="../slideLayouts/slideLayout1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7"/>
          <p:cNvSpPr>
            <a:spLocks noGrp="1"/>
          </p:cNvSpPr>
          <p:nvPr>
            <p:ph type="title"/>
          </p:nvPr>
        </p:nvSpPr>
        <p:spPr>
          <a:xfrm>
            <a:off x="495300" y="1200150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 dirty="0"/>
              <a:t>Insert your</a:t>
            </a:r>
            <a:br>
              <a:rPr lang="en-US" dirty="0"/>
            </a:br>
            <a:r>
              <a:rPr lang="en-US" dirty="0"/>
              <a:t>headline here</a:t>
            </a:r>
            <a:br>
              <a:rPr lang="en-US" dirty="0"/>
            </a:br>
            <a:r>
              <a:rPr lang="en-US" dirty="0"/>
              <a:t>up to 3 lines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49530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Insert your subtitle or any additional description text here up to</a:t>
            </a:r>
            <a:br>
              <a:rPr lang="en-US" dirty="0"/>
            </a:br>
            <a:r>
              <a:rPr lang="en-US" dirty="0"/>
              <a:t>two lines of text or you can delete this text box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9"/>
          <p:cNvSpPr txBox="1">
            <a:spLocks/>
          </p:cNvSpPr>
          <p:nvPr userDrawn="1"/>
        </p:nvSpPr>
        <p:spPr>
          <a:xfrm>
            <a:off x="490384" y="41719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b="0" i="0" cap="all" baseline="0" dirty="0">
                <a:latin typeface="Arial Black" charset="0"/>
              </a:rPr>
              <a:t>Presenter or speaker name</a:t>
            </a: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Position/Role,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6" name="Text Placeholder 9"/>
          <p:cNvSpPr txBox="1">
            <a:spLocks/>
          </p:cNvSpPr>
          <p:nvPr userDrawn="1"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Month 20xx</a:t>
            </a:r>
            <a:endParaRPr lang="en-US" sz="1200" b="0" dirty="0"/>
          </a:p>
        </p:txBody>
      </p:sp>
    </p:spTree>
    <p:extLst>
      <p:ext uri="{BB962C8B-B14F-4D97-AF65-F5344CB8AC3E}">
        <p14:creationId xmlns:p14="http://schemas.microsoft.com/office/powerpoint/2010/main" val="1503322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</p:sldLayoutIdLst>
  <p:txStyles>
    <p:titleStyle>
      <a:lvl1pPr algn="l" defTabSz="914400" rtl="0" eaLnBrk="1" latinLnBrk="0" hangingPunct="1">
        <a:lnSpc>
          <a:spcPts val="4000"/>
        </a:lnSpc>
        <a:spcBef>
          <a:spcPct val="0"/>
        </a:spcBef>
        <a:buNone/>
        <a:defRPr sz="4800" b="1" i="0" kern="800" cap="all" normalizeH="0" baseline="0">
          <a:solidFill>
            <a:schemeClr val="bg1"/>
          </a:solidFill>
          <a:latin typeface="Arial Black" charset="0"/>
          <a:ea typeface="Arial Black" charset="0"/>
          <a:cs typeface="Arial Black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/>
        <a:buNone/>
        <a:defRPr sz="1400" b="0" i="0" kern="1200" baseline="0">
          <a:solidFill>
            <a:schemeClr val="bg1"/>
          </a:solidFill>
          <a:latin typeface="Arial" charset="0"/>
          <a:ea typeface="Arial" charset="0"/>
          <a:cs typeface="Arial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b="0" i="0" kern="1200">
          <a:solidFill>
            <a:schemeClr val="bg1"/>
          </a:solidFill>
          <a:latin typeface="Arial" charset="0"/>
          <a:ea typeface="Arial" charset="0"/>
          <a:cs typeface="Arial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80210"/>
            <a:ext cx="8229600" cy="2948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18239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7" r:id="rId5"/>
    <p:sldLayoutId id="214748366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79972"/>
            <a:ext cx="8229600" cy="2914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91638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7" r:id="rId5"/>
    <p:sldLayoutId id="2147483678" r:id="rId6"/>
  </p:sldLayoutIdLst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chemeClr val="bg2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2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hyperlink" Target="https://github.com/manmeet3591/cordiff_tutorial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AAEAF37-EB47-DF8D-758A-882C11B1C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FB2079C-257F-94A8-0CA4-A19ED0CA441A}"/>
              </a:ext>
            </a:extLst>
          </p:cNvPr>
          <p:cNvCxnSpPr/>
          <p:nvPr/>
        </p:nvCxnSpPr>
        <p:spPr>
          <a:xfrm>
            <a:off x="628650" y="3105150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C1302793-F816-AF85-27A0-8C433495E500}"/>
              </a:ext>
            </a:extLst>
          </p:cNvPr>
          <p:cNvSpPr txBox="1">
            <a:spLocks/>
          </p:cNvSpPr>
          <p:nvPr/>
        </p:nvSpPr>
        <p:spPr>
          <a:xfrm>
            <a:off x="548640" y="4114800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50000"/>
              </a:lnSpc>
              <a:spcAft>
                <a:spcPts val="0"/>
              </a:spcAft>
            </a:pPr>
            <a:r>
              <a:rPr lang="en-US" sz="1050" cap="all" dirty="0">
                <a:latin typeface="Arial Black" charset="0"/>
              </a:rPr>
              <a:t>Manmeet Singh and Naveen Sudharsan</a:t>
            </a:r>
            <a:endParaRPr lang="en-US" sz="1050" b="0" i="0" cap="all" baseline="0" dirty="0">
              <a:latin typeface="Arial Black" charset="0"/>
            </a:endParaRPr>
          </a:p>
          <a:p>
            <a:pPr fontAlgn="auto">
              <a:lnSpc>
                <a:spcPct val="30000"/>
              </a:lnSpc>
              <a:spcAft>
                <a:spcPts val="0"/>
              </a:spcAft>
            </a:pPr>
            <a:r>
              <a:rPr lang="en-US" sz="1050" dirty="0"/>
              <a:t>Department of Earth and Planetary Sciences,</a:t>
            </a:r>
            <a:r>
              <a:rPr lang="en-US" sz="1050" baseline="0" dirty="0"/>
              <a:t> The University of Texas at Austin</a:t>
            </a:r>
            <a:endParaRPr lang="en-US" sz="1050" dirty="0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C0F978E3-9414-5D29-0F92-0B08E8EF365A}"/>
              </a:ext>
            </a:extLst>
          </p:cNvPr>
          <p:cNvSpPr txBox="1">
            <a:spLocks/>
          </p:cNvSpPr>
          <p:nvPr/>
        </p:nvSpPr>
        <p:spPr>
          <a:xfrm>
            <a:off x="548640" y="457200"/>
            <a:ext cx="7828444" cy="3892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6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sz="1200" b="0" i="0" cap="all" baseline="0" dirty="0">
                <a:latin typeface="Arial Black" charset="0"/>
              </a:rPr>
              <a:t>June </a:t>
            </a:r>
            <a:r>
              <a:rPr lang="en-US" sz="1200" cap="all" dirty="0">
                <a:latin typeface="Arial Black" charset="0"/>
              </a:rPr>
              <a:t>2025</a:t>
            </a:r>
            <a:endParaRPr lang="en-US" sz="1200" b="0" dirty="0"/>
          </a:p>
        </p:txBody>
      </p:sp>
      <p:sp>
        <p:nvSpPr>
          <p:cNvPr id="13" name="Title Placeholder 7">
            <a:extLst>
              <a:ext uri="{FF2B5EF4-FFF2-40B4-BE49-F238E27FC236}">
                <a16:creationId xmlns:a16="http://schemas.microsoft.com/office/drawing/2014/main" id="{F9B88849-1B94-13E5-390A-DFE3A43BDBE5}"/>
              </a:ext>
            </a:extLst>
          </p:cNvPr>
          <p:cNvSpPr txBox="1">
            <a:spLocks/>
          </p:cNvSpPr>
          <p:nvPr/>
        </p:nvSpPr>
        <p:spPr>
          <a:xfrm>
            <a:off x="502920" y="1200150"/>
            <a:ext cx="7886700" cy="24384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400" dirty="0"/>
              <a:t>Residual Corrective Diffusion Modeling for Km-Scale Atmospheric Downscaling (</a:t>
            </a:r>
            <a:r>
              <a:rPr lang="en-US" sz="2400" dirty="0" err="1"/>
              <a:t>CorDiff</a:t>
            </a:r>
            <a:r>
              <a:rPr lang="en-US" sz="2400" dirty="0"/>
              <a:t>)</a:t>
            </a:r>
          </a:p>
          <a:p>
            <a:pPr fontAlgn="auto">
              <a:spcAft>
                <a:spcPts val="0"/>
              </a:spcAft>
            </a:pPr>
            <a:endParaRPr lang="en-US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475D18D3-372D-BC74-9F8E-AF7E5D2DB93A}"/>
              </a:ext>
            </a:extLst>
          </p:cNvPr>
          <p:cNvSpPr txBox="1">
            <a:spLocks/>
          </p:cNvSpPr>
          <p:nvPr/>
        </p:nvSpPr>
        <p:spPr>
          <a:xfrm>
            <a:off x="548640" y="3333749"/>
            <a:ext cx="7886700" cy="457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1400" b="0" i="0" kern="1200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b="0" i="0" kern="120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dirty="0"/>
              <a:t>TUTORIAL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1BE805A-F4FA-85E2-FC14-037E8936DE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8699" y="320040"/>
            <a:ext cx="1877397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519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45808-37EF-C53E-7B46-C68F94043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table of mathematical equations&#10;&#10;AI-generated content may be incorrect.">
            <a:extLst>
              <a:ext uri="{FF2B5EF4-FFF2-40B4-BE49-F238E27FC236}">
                <a16:creationId xmlns:a16="http://schemas.microsoft.com/office/drawing/2014/main" id="{A1FA7FC2-4310-91EF-7653-16C11EF37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585" y="442913"/>
            <a:ext cx="7196830" cy="42576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84A8138-F640-9BDC-5D2F-B141E49CD6EC}"/>
              </a:ext>
            </a:extLst>
          </p:cNvPr>
          <p:cNvSpPr txBox="1"/>
          <p:nvPr/>
        </p:nvSpPr>
        <p:spPr>
          <a:xfrm>
            <a:off x="1343025" y="4700587"/>
            <a:ext cx="605790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>
                <a:solidFill>
                  <a:srgbClr val="222222"/>
                </a:solidFill>
              </a:rPr>
              <a:t>Karras, T., Aittala, M., Aila, T. and Laine, S., 2022. Elucidating the design space of diffusion-based generative models. </a:t>
            </a:r>
            <a:r>
              <a:rPr lang="en-US" sz="800" i="1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800">
                <a:solidFill>
                  <a:srgbClr val="222222"/>
                </a:solidFill>
              </a:rPr>
              <a:t>, </a:t>
            </a:r>
            <a:r>
              <a:rPr lang="en-US" sz="800" i="1">
                <a:solidFill>
                  <a:srgbClr val="222222"/>
                </a:solidFill>
              </a:rPr>
              <a:t>35</a:t>
            </a:r>
            <a:r>
              <a:rPr lang="en-US" sz="800">
                <a:solidFill>
                  <a:srgbClr val="222222"/>
                </a:solidFill>
              </a:rPr>
              <a:t>, pp.26565-26577.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6017235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 1">
            <a:extLst>
              <a:ext uri="{FF2B5EF4-FFF2-40B4-BE49-F238E27FC236}">
                <a16:creationId xmlns:a16="http://schemas.microsoft.com/office/drawing/2014/main" id="{D4977CDE-E640-24D8-F4B1-EE06DB5958A8}"/>
              </a:ext>
            </a:extLst>
          </p:cNvPr>
          <p:cNvSpPr/>
          <p:nvPr/>
        </p:nvSpPr>
        <p:spPr>
          <a:xfrm>
            <a:off x="571500" y="514350"/>
            <a:ext cx="8072438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BF5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We Need Km-Scale Downscaling</a:t>
            </a:r>
            <a:endParaRPr lang="en-US" sz="2025" dirty="0"/>
          </a:p>
        </p:txBody>
      </p:sp>
      <p:sp>
        <p:nvSpPr>
          <p:cNvPr id="32" name="Shape 2">
            <a:extLst>
              <a:ext uri="{FF2B5EF4-FFF2-40B4-BE49-F238E27FC236}">
                <a16:creationId xmlns:a16="http://schemas.microsoft.com/office/drawing/2014/main" id="{77A6F9E3-6016-222A-E6BC-D584A21E70AD}"/>
              </a:ext>
            </a:extLst>
          </p:cNvPr>
          <p:cNvSpPr/>
          <p:nvPr/>
        </p:nvSpPr>
        <p:spPr>
          <a:xfrm>
            <a:off x="571500" y="1051554"/>
            <a:ext cx="8001000" cy="7715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3" name="Shape 3">
            <a:extLst>
              <a:ext uri="{FF2B5EF4-FFF2-40B4-BE49-F238E27FC236}">
                <a16:creationId xmlns:a16="http://schemas.microsoft.com/office/drawing/2014/main" id="{161D246B-87A9-A3A0-E3C4-A221E21AB2A6}"/>
              </a:ext>
            </a:extLst>
          </p:cNvPr>
          <p:cNvSpPr/>
          <p:nvPr/>
        </p:nvSpPr>
        <p:spPr>
          <a:xfrm>
            <a:off x="571500" y="1051554"/>
            <a:ext cx="35719" cy="771525"/>
          </a:xfrm>
          <a:prstGeom prst="rect">
            <a:avLst/>
          </a:prstGeom>
          <a:solidFill>
            <a:srgbClr val="579D4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4" name="Shape 4">
            <a:extLst>
              <a:ext uri="{FF2B5EF4-FFF2-40B4-BE49-F238E27FC236}">
                <a16:creationId xmlns:a16="http://schemas.microsoft.com/office/drawing/2014/main" id="{DA6A7484-D9C0-88C8-B80D-F816C5A53CDE}"/>
              </a:ext>
            </a:extLst>
          </p:cNvPr>
          <p:cNvSpPr/>
          <p:nvPr/>
        </p:nvSpPr>
        <p:spPr>
          <a:xfrm>
            <a:off x="742950" y="1223004"/>
            <a:ext cx="285750" cy="28575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5" name="Image 2" descr="preencoded.png">
            <a:extLst>
              <a:ext uri="{FF2B5EF4-FFF2-40B4-BE49-F238E27FC236}">
                <a16:creationId xmlns:a16="http://schemas.microsoft.com/office/drawing/2014/main" id="{C43EDE9F-FB11-06B5-4736-CCA6C3423A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388" y="1294442"/>
            <a:ext cx="142875" cy="142875"/>
          </a:xfrm>
          <a:prstGeom prst="rect">
            <a:avLst/>
          </a:prstGeom>
        </p:spPr>
      </p:pic>
      <p:sp>
        <p:nvSpPr>
          <p:cNvPr id="36" name="Text 5">
            <a:extLst>
              <a:ext uri="{FF2B5EF4-FFF2-40B4-BE49-F238E27FC236}">
                <a16:creationId xmlns:a16="http://schemas.microsoft.com/office/drawing/2014/main" id="{EEA8E316-34AF-6E13-A62D-EB6BE0BAD79A}"/>
              </a:ext>
            </a:extLst>
          </p:cNvPr>
          <p:cNvSpPr/>
          <p:nvPr/>
        </p:nvSpPr>
        <p:spPr>
          <a:xfrm>
            <a:off x="1143000" y="1223004"/>
            <a:ext cx="550347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65F4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Local hazards (e.g., floods, typhoons) need km-resolution</a:t>
            </a:r>
            <a:endParaRPr lang="en-US" sz="1125" dirty="0"/>
          </a:p>
        </p:txBody>
      </p:sp>
      <p:sp>
        <p:nvSpPr>
          <p:cNvPr id="37" name="Text 6">
            <a:extLst>
              <a:ext uri="{FF2B5EF4-FFF2-40B4-BE49-F238E27FC236}">
                <a16:creationId xmlns:a16="http://schemas.microsoft.com/office/drawing/2014/main" id="{E45D379D-8986-7AA5-A05C-2DC0CD53681D}"/>
              </a:ext>
            </a:extLst>
          </p:cNvPr>
          <p:cNvSpPr/>
          <p:nvPr/>
        </p:nvSpPr>
        <p:spPr>
          <a:xfrm>
            <a:off x="1143000" y="1480179"/>
            <a:ext cx="550347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High-resolution data is critical for accurate prediction and management of localized extreme weather events</a:t>
            </a:r>
            <a:endParaRPr lang="en-US" sz="900" dirty="0"/>
          </a:p>
        </p:txBody>
      </p:sp>
      <p:sp>
        <p:nvSpPr>
          <p:cNvPr id="38" name="Shape 7">
            <a:extLst>
              <a:ext uri="{FF2B5EF4-FFF2-40B4-BE49-F238E27FC236}">
                <a16:creationId xmlns:a16="http://schemas.microsoft.com/office/drawing/2014/main" id="{5338F908-5E40-D7D5-F3EE-9F651D6BF25E}"/>
              </a:ext>
            </a:extLst>
          </p:cNvPr>
          <p:cNvSpPr/>
          <p:nvPr/>
        </p:nvSpPr>
        <p:spPr>
          <a:xfrm>
            <a:off x="571500" y="1994529"/>
            <a:ext cx="8001000" cy="7715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9" name="Shape 8">
            <a:extLst>
              <a:ext uri="{FF2B5EF4-FFF2-40B4-BE49-F238E27FC236}">
                <a16:creationId xmlns:a16="http://schemas.microsoft.com/office/drawing/2014/main" id="{A9E18E70-0ADD-92D3-D37B-023A357DE4D4}"/>
              </a:ext>
            </a:extLst>
          </p:cNvPr>
          <p:cNvSpPr/>
          <p:nvPr/>
        </p:nvSpPr>
        <p:spPr>
          <a:xfrm>
            <a:off x="571500" y="1994529"/>
            <a:ext cx="35719" cy="771525"/>
          </a:xfrm>
          <a:prstGeom prst="rect">
            <a:avLst/>
          </a:prstGeom>
          <a:solidFill>
            <a:srgbClr val="FFD6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0" name="Shape 9">
            <a:extLst>
              <a:ext uri="{FF2B5EF4-FFF2-40B4-BE49-F238E27FC236}">
                <a16:creationId xmlns:a16="http://schemas.microsoft.com/office/drawing/2014/main" id="{FBA5064A-FA50-9DA3-4595-3B0D9EE70EBB}"/>
              </a:ext>
            </a:extLst>
          </p:cNvPr>
          <p:cNvSpPr/>
          <p:nvPr/>
        </p:nvSpPr>
        <p:spPr>
          <a:xfrm>
            <a:off x="742950" y="2165979"/>
            <a:ext cx="285750" cy="28575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1" name="Image 3" descr="preencoded.png">
            <a:extLst>
              <a:ext uri="{FF2B5EF4-FFF2-40B4-BE49-F238E27FC236}">
                <a16:creationId xmlns:a16="http://schemas.microsoft.com/office/drawing/2014/main" id="{3EF9E5A4-DFEA-78F8-3F63-2912FBD1E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388" y="2237417"/>
            <a:ext cx="142875" cy="142875"/>
          </a:xfrm>
          <a:prstGeom prst="rect">
            <a:avLst/>
          </a:prstGeom>
        </p:spPr>
      </p:pic>
      <p:sp>
        <p:nvSpPr>
          <p:cNvPr id="42" name="Text 10">
            <a:extLst>
              <a:ext uri="{FF2B5EF4-FFF2-40B4-BE49-F238E27FC236}">
                <a16:creationId xmlns:a16="http://schemas.microsoft.com/office/drawing/2014/main" id="{58C4EAD2-1644-D5FB-12DA-E956E8FF079D}"/>
              </a:ext>
            </a:extLst>
          </p:cNvPr>
          <p:cNvSpPr/>
          <p:nvPr/>
        </p:nvSpPr>
        <p:spPr>
          <a:xfrm>
            <a:off x="1143000" y="2165979"/>
            <a:ext cx="462708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92400E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Global simulations (e.g., ERA5) are too coarse (25 km)</a:t>
            </a:r>
            <a:endParaRPr lang="en-US" sz="1125" dirty="0"/>
          </a:p>
        </p:txBody>
      </p:sp>
      <p:sp>
        <p:nvSpPr>
          <p:cNvPr id="43" name="Text 11">
            <a:extLst>
              <a:ext uri="{FF2B5EF4-FFF2-40B4-BE49-F238E27FC236}">
                <a16:creationId xmlns:a16="http://schemas.microsoft.com/office/drawing/2014/main" id="{B392E2C6-BCE8-371F-2224-1B607DA226DB}"/>
              </a:ext>
            </a:extLst>
          </p:cNvPr>
          <p:cNvSpPr/>
          <p:nvPr/>
        </p:nvSpPr>
        <p:spPr>
          <a:xfrm>
            <a:off x="1143000" y="2423154"/>
            <a:ext cx="462708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Standard global models lack the resolution needed for local-scale predictions and analysis</a:t>
            </a:r>
            <a:endParaRPr lang="en-US" sz="900" dirty="0"/>
          </a:p>
        </p:txBody>
      </p:sp>
      <p:sp>
        <p:nvSpPr>
          <p:cNvPr id="44" name="Shape 12">
            <a:extLst>
              <a:ext uri="{FF2B5EF4-FFF2-40B4-BE49-F238E27FC236}">
                <a16:creationId xmlns:a16="http://schemas.microsoft.com/office/drawing/2014/main" id="{D3DCDAB2-B5BA-1AFD-270B-E5CE12E9586D}"/>
              </a:ext>
            </a:extLst>
          </p:cNvPr>
          <p:cNvSpPr/>
          <p:nvPr/>
        </p:nvSpPr>
        <p:spPr>
          <a:xfrm>
            <a:off x="571500" y="2937504"/>
            <a:ext cx="8001000" cy="9429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5" name="Shape 13">
            <a:extLst>
              <a:ext uri="{FF2B5EF4-FFF2-40B4-BE49-F238E27FC236}">
                <a16:creationId xmlns:a16="http://schemas.microsoft.com/office/drawing/2014/main" id="{8B801718-5B36-4DE3-4DA2-C99BDC2A71BE}"/>
              </a:ext>
            </a:extLst>
          </p:cNvPr>
          <p:cNvSpPr/>
          <p:nvPr/>
        </p:nvSpPr>
        <p:spPr>
          <a:xfrm>
            <a:off x="571500" y="2937504"/>
            <a:ext cx="35719" cy="942975"/>
          </a:xfrm>
          <a:prstGeom prst="rect">
            <a:avLst/>
          </a:prstGeom>
          <a:solidFill>
            <a:srgbClr val="BF5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6" name="Shape 14">
            <a:extLst>
              <a:ext uri="{FF2B5EF4-FFF2-40B4-BE49-F238E27FC236}">
                <a16:creationId xmlns:a16="http://schemas.microsoft.com/office/drawing/2014/main" id="{06503858-60DF-0C76-C74F-FB290693F99F}"/>
              </a:ext>
            </a:extLst>
          </p:cNvPr>
          <p:cNvSpPr/>
          <p:nvPr/>
        </p:nvSpPr>
        <p:spPr>
          <a:xfrm>
            <a:off x="742950" y="3108954"/>
            <a:ext cx="285750" cy="28575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7" name="Image 4" descr="preencoded.png">
            <a:extLst>
              <a:ext uri="{FF2B5EF4-FFF2-40B4-BE49-F238E27FC236}">
                <a16:creationId xmlns:a16="http://schemas.microsoft.com/office/drawing/2014/main" id="{17E0AD4A-A22E-081E-CD6A-B79AB4937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388" y="3180392"/>
            <a:ext cx="142875" cy="142875"/>
          </a:xfrm>
          <a:prstGeom prst="rect">
            <a:avLst/>
          </a:prstGeom>
        </p:spPr>
      </p:pic>
      <p:sp>
        <p:nvSpPr>
          <p:cNvPr id="48" name="Text 15">
            <a:extLst>
              <a:ext uri="{FF2B5EF4-FFF2-40B4-BE49-F238E27FC236}">
                <a16:creationId xmlns:a16="http://schemas.microsoft.com/office/drawing/2014/main" id="{B47E2B0F-7743-77AD-FFE6-B936E8CF6A9F}"/>
              </a:ext>
            </a:extLst>
          </p:cNvPr>
          <p:cNvSpPr/>
          <p:nvPr/>
        </p:nvSpPr>
        <p:spPr>
          <a:xfrm>
            <a:off x="1143000" y="3108954"/>
            <a:ext cx="391070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991B1B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High-res physics models are expensive:</a:t>
            </a:r>
            <a:endParaRPr lang="en-US" sz="1125" dirty="0"/>
          </a:p>
        </p:txBody>
      </p:sp>
      <p:sp>
        <p:nvSpPr>
          <p:cNvPr id="49" name="Text 16">
            <a:extLst>
              <a:ext uri="{FF2B5EF4-FFF2-40B4-BE49-F238E27FC236}">
                <a16:creationId xmlns:a16="http://schemas.microsoft.com/office/drawing/2014/main" id="{FA6EC9BF-981C-0139-B51B-584D3E57EEAB}"/>
              </a:ext>
            </a:extLst>
          </p:cNvPr>
          <p:cNvSpPr/>
          <p:nvPr/>
        </p:nvSpPr>
        <p:spPr>
          <a:xfrm>
            <a:off x="1143000" y="3366129"/>
            <a:ext cx="391070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WRF @ 2 km → 928 CPUs, slow &amp; energy-intensive</a:t>
            </a:r>
            <a:endParaRPr lang="en-US" sz="900" dirty="0"/>
          </a:p>
        </p:txBody>
      </p:sp>
      <p:sp>
        <p:nvSpPr>
          <p:cNvPr id="50" name="Text 17">
            <a:extLst>
              <a:ext uri="{FF2B5EF4-FFF2-40B4-BE49-F238E27FC236}">
                <a16:creationId xmlns:a16="http://schemas.microsoft.com/office/drawing/2014/main" id="{CAF6A100-0EC2-B5F9-E83E-6A3F8EE555FB}"/>
              </a:ext>
            </a:extLst>
          </p:cNvPr>
          <p:cNvSpPr/>
          <p:nvPr/>
        </p:nvSpPr>
        <p:spPr>
          <a:xfrm>
            <a:off x="1143000" y="3537579"/>
            <a:ext cx="3910701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Computational and energy costs make widespread deployment impractical</a:t>
            </a:r>
            <a:endParaRPr lang="en-US" sz="900" dirty="0"/>
          </a:p>
        </p:txBody>
      </p:sp>
      <p:sp>
        <p:nvSpPr>
          <p:cNvPr id="51" name="Shape 18">
            <a:extLst>
              <a:ext uri="{FF2B5EF4-FFF2-40B4-BE49-F238E27FC236}">
                <a16:creationId xmlns:a16="http://schemas.microsoft.com/office/drawing/2014/main" id="{BDA708B6-5628-4151-F0BC-20FC1663773B}"/>
              </a:ext>
            </a:extLst>
          </p:cNvPr>
          <p:cNvSpPr/>
          <p:nvPr/>
        </p:nvSpPr>
        <p:spPr>
          <a:xfrm>
            <a:off x="571500" y="4051929"/>
            <a:ext cx="8001000" cy="77152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2" name="Shape 19">
            <a:extLst>
              <a:ext uri="{FF2B5EF4-FFF2-40B4-BE49-F238E27FC236}">
                <a16:creationId xmlns:a16="http://schemas.microsoft.com/office/drawing/2014/main" id="{BFB02E0B-EAA3-6F15-14EC-E64956B3D164}"/>
              </a:ext>
            </a:extLst>
          </p:cNvPr>
          <p:cNvSpPr/>
          <p:nvPr/>
        </p:nvSpPr>
        <p:spPr>
          <a:xfrm>
            <a:off x="571500" y="4051929"/>
            <a:ext cx="35719" cy="771525"/>
          </a:xfrm>
          <a:prstGeom prst="rect">
            <a:avLst/>
          </a:prstGeom>
          <a:solidFill>
            <a:srgbClr val="005F8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3" name="Shape 20">
            <a:extLst>
              <a:ext uri="{FF2B5EF4-FFF2-40B4-BE49-F238E27FC236}">
                <a16:creationId xmlns:a16="http://schemas.microsoft.com/office/drawing/2014/main" id="{93009C13-AEEB-880D-86F4-FC64CF55EAF0}"/>
              </a:ext>
            </a:extLst>
          </p:cNvPr>
          <p:cNvSpPr/>
          <p:nvPr/>
        </p:nvSpPr>
        <p:spPr>
          <a:xfrm>
            <a:off x="742950" y="4223379"/>
            <a:ext cx="285750" cy="285750"/>
          </a:xfrm>
          <a:prstGeom prst="ellipse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4" name="Image 5" descr="preencoded.png">
            <a:extLst>
              <a:ext uri="{FF2B5EF4-FFF2-40B4-BE49-F238E27FC236}">
                <a16:creationId xmlns:a16="http://schemas.microsoft.com/office/drawing/2014/main" id="{31F47737-AD70-0143-A71B-9AA0A72408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247" y="4294817"/>
            <a:ext cx="107156" cy="142875"/>
          </a:xfrm>
          <a:prstGeom prst="rect">
            <a:avLst/>
          </a:prstGeom>
        </p:spPr>
      </p:pic>
      <p:sp>
        <p:nvSpPr>
          <p:cNvPr id="55" name="Text 21">
            <a:extLst>
              <a:ext uri="{FF2B5EF4-FFF2-40B4-BE49-F238E27FC236}">
                <a16:creationId xmlns:a16="http://schemas.microsoft.com/office/drawing/2014/main" id="{7AD36EB8-74EC-99CD-523B-85AC016C8F25}"/>
              </a:ext>
            </a:extLst>
          </p:cNvPr>
          <p:cNvSpPr/>
          <p:nvPr/>
        </p:nvSpPr>
        <p:spPr>
          <a:xfrm>
            <a:off x="1143000" y="4223379"/>
            <a:ext cx="6579729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1E40A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Solution: Learn from existing high-res models using ML downscaling</a:t>
            </a:r>
            <a:endParaRPr lang="en-US" sz="1125" dirty="0"/>
          </a:p>
        </p:txBody>
      </p:sp>
      <p:sp>
        <p:nvSpPr>
          <p:cNvPr id="56" name="Text 22">
            <a:extLst>
              <a:ext uri="{FF2B5EF4-FFF2-40B4-BE49-F238E27FC236}">
                <a16:creationId xmlns:a16="http://schemas.microsoft.com/office/drawing/2014/main" id="{852CB7FB-9435-B2BD-CB18-8B50FD3BC8D1}"/>
              </a:ext>
            </a:extLst>
          </p:cNvPr>
          <p:cNvSpPr/>
          <p:nvPr/>
        </p:nvSpPr>
        <p:spPr>
          <a:xfrm>
            <a:off x="1143000" y="4480554"/>
            <a:ext cx="6579729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Machine learning approaches offer computationally efficient alternatives that can learn patterns from existing high-resolution data</a:t>
            </a:r>
            <a:endParaRPr lang="en-US" sz="900" dirty="0"/>
          </a:p>
        </p:txBody>
      </p:sp>
      <p:sp>
        <p:nvSpPr>
          <p:cNvPr id="57" name="Text 23">
            <a:extLst>
              <a:ext uri="{FF2B5EF4-FFF2-40B4-BE49-F238E27FC236}">
                <a16:creationId xmlns:a16="http://schemas.microsoft.com/office/drawing/2014/main" id="{88B819D8-21D8-5651-C465-E28594BB277C}"/>
              </a:ext>
            </a:extLst>
          </p:cNvPr>
          <p:cNvSpPr/>
          <p:nvPr/>
        </p:nvSpPr>
        <p:spPr>
          <a:xfrm>
            <a:off x="571500" y="4780592"/>
            <a:ext cx="80724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Mardani, M., et al. (2025). Communications Earth &amp; Environment, 6(1), p.124</a:t>
            </a:r>
            <a:endParaRPr lang="en-US" sz="788" dirty="0"/>
          </a:p>
        </p:txBody>
      </p:sp>
    </p:spTree>
    <p:extLst>
      <p:ext uri="{BB962C8B-B14F-4D97-AF65-F5344CB8AC3E}">
        <p14:creationId xmlns:p14="http://schemas.microsoft.com/office/powerpoint/2010/main" val="8670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90432-9E89-15AE-C3E8-AF4935E89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0F61E202-AD85-2967-9C43-9EFCD2BA6DE6}"/>
              </a:ext>
            </a:extLst>
          </p:cNvPr>
          <p:cNvSpPr/>
          <p:nvPr/>
        </p:nvSpPr>
        <p:spPr>
          <a:xfrm>
            <a:off x="571500" y="407742"/>
            <a:ext cx="8072438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BF5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CorDiff Architecture at a Glance</a:t>
            </a:r>
            <a:endParaRPr lang="en-US" sz="2025" dirty="0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D8B52F09-EAD1-5188-4EFF-A10230EFCC6D}"/>
              </a:ext>
            </a:extLst>
          </p:cNvPr>
          <p:cNvSpPr/>
          <p:nvPr/>
        </p:nvSpPr>
        <p:spPr>
          <a:xfrm>
            <a:off x="571500" y="789390"/>
            <a:ext cx="3886200" cy="4857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3">
            <a:extLst>
              <a:ext uri="{FF2B5EF4-FFF2-40B4-BE49-F238E27FC236}">
                <a16:creationId xmlns:a16="http://schemas.microsoft.com/office/drawing/2014/main" id="{0C9D43FE-A2E2-0606-3898-6FA3ADAE0E17}"/>
              </a:ext>
            </a:extLst>
          </p:cNvPr>
          <p:cNvSpPr/>
          <p:nvPr/>
        </p:nvSpPr>
        <p:spPr>
          <a:xfrm>
            <a:off x="571500" y="789390"/>
            <a:ext cx="35719" cy="485775"/>
          </a:xfrm>
          <a:prstGeom prst="rect">
            <a:avLst/>
          </a:prstGeom>
          <a:solidFill>
            <a:srgbClr val="BF5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C1997F67-4492-5322-B209-E05C8105343B}"/>
              </a:ext>
            </a:extLst>
          </p:cNvPr>
          <p:cNvSpPr/>
          <p:nvPr/>
        </p:nvSpPr>
        <p:spPr>
          <a:xfrm>
            <a:off x="742950" y="903690"/>
            <a:ext cx="257175" cy="257175"/>
          </a:xfrm>
          <a:prstGeom prst="ellipse">
            <a:avLst/>
          </a:prstGeom>
          <a:solidFill>
            <a:srgbClr val="BF5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7E22CE65-D918-E0E1-F831-5FD6FEEF1EB5}"/>
              </a:ext>
            </a:extLst>
          </p:cNvPr>
          <p:cNvSpPr/>
          <p:nvPr/>
        </p:nvSpPr>
        <p:spPr>
          <a:xfrm>
            <a:off x="742950" y="963028"/>
            <a:ext cx="257175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900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2A060CE5-5F9A-BC2A-4E30-1CA062265363}"/>
              </a:ext>
            </a:extLst>
          </p:cNvPr>
          <p:cNvSpPr/>
          <p:nvPr/>
        </p:nvSpPr>
        <p:spPr>
          <a:xfrm>
            <a:off x="1114425" y="932265"/>
            <a:ext cx="3048651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33F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Input: 25 km coarse global data (e.g., ERA5)</a:t>
            </a:r>
            <a:endParaRPr lang="en-US" sz="1125" dirty="0"/>
          </a:p>
        </p:txBody>
      </p:sp>
      <p:sp>
        <p:nvSpPr>
          <p:cNvPr id="8" name="Shape 7">
            <a:extLst>
              <a:ext uri="{FF2B5EF4-FFF2-40B4-BE49-F238E27FC236}">
                <a16:creationId xmlns:a16="http://schemas.microsoft.com/office/drawing/2014/main" id="{7A68C233-8162-328D-BA89-87543E0E5CF1}"/>
              </a:ext>
            </a:extLst>
          </p:cNvPr>
          <p:cNvSpPr/>
          <p:nvPr/>
        </p:nvSpPr>
        <p:spPr>
          <a:xfrm>
            <a:off x="571500" y="1446615"/>
            <a:ext cx="3886200" cy="6000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Shape 8">
            <a:extLst>
              <a:ext uri="{FF2B5EF4-FFF2-40B4-BE49-F238E27FC236}">
                <a16:creationId xmlns:a16="http://schemas.microsoft.com/office/drawing/2014/main" id="{30D46A82-8E10-3CC6-567C-618332EDCB7D}"/>
              </a:ext>
            </a:extLst>
          </p:cNvPr>
          <p:cNvSpPr/>
          <p:nvPr/>
        </p:nvSpPr>
        <p:spPr>
          <a:xfrm>
            <a:off x="571500" y="1446615"/>
            <a:ext cx="35719" cy="600075"/>
          </a:xfrm>
          <a:prstGeom prst="rect">
            <a:avLst/>
          </a:prstGeom>
          <a:solidFill>
            <a:srgbClr val="BF5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5E8C2E95-7FD8-61B2-0BD5-DED353720C1D}"/>
              </a:ext>
            </a:extLst>
          </p:cNvPr>
          <p:cNvSpPr/>
          <p:nvPr/>
        </p:nvSpPr>
        <p:spPr>
          <a:xfrm>
            <a:off x="742950" y="1618065"/>
            <a:ext cx="257175" cy="257175"/>
          </a:xfrm>
          <a:prstGeom prst="ellipse">
            <a:avLst/>
          </a:prstGeom>
          <a:solidFill>
            <a:srgbClr val="BF5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BD394946-C9B0-E937-2D0B-6BC5837436AC}"/>
              </a:ext>
            </a:extLst>
          </p:cNvPr>
          <p:cNvSpPr/>
          <p:nvPr/>
        </p:nvSpPr>
        <p:spPr>
          <a:xfrm>
            <a:off x="742950" y="1677403"/>
            <a:ext cx="257175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900" dirty="0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B71AE4EC-1DAE-46DD-48B8-3EDA30016129}"/>
              </a:ext>
            </a:extLst>
          </p:cNvPr>
          <p:cNvSpPr/>
          <p:nvPr/>
        </p:nvSpPr>
        <p:spPr>
          <a:xfrm>
            <a:off x="1114425" y="1560915"/>
            <a:ext cx="317584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33F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 1: UNet regression predicts the mean (μ)</a:t>
            </a:r>
            <a:endParaRPr lang="en-US" sz="1125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E4369FC1-7D9A-6C7A-CA71-8F74D9FEA700}"/>
              </a:ext>
            </a:extLst>
          </p:cNvPr>
          <p:cNvSpPr/>
          <p:nvPr/>
        </p:nvSpPr>
        <p:spPr>
          <a:xfrm>
            <a:off x="1114425" y="1760940"/>
            <a:ext cx="317584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Deterministic prediction of high-resolution fields</a:t>
            </a:r>
            <a:endParaRPr lang="en-US" sz="90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3337007A-B9B5-5FE6-764A-4F7238D66454}"/>
              </a:ext>
            </a:extLst>
          </p:cNvPr>
          <p:cNvSpPr/>
          <p:nvPr/>
        </p:nvSpPr>
        <p:spPr>
          <a:xfrm>
            <a:off x="571500" y="2218140"/>
            <a:ext cx="3886200" cy="8001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4">
            <a:extLst>
              <a:ext uri="{FF2B5EF4-FFF2-40B4-BE49-F238E27FC236}">
                <a16:creationId xmlns:a16="http://schemas.microsoft.com/office/drawing/2014/main" id="{109EA233-0668-4B57-1277-A7E0F1C74741}"/>
              </a:ext>
            </a:extLst>
          </p:cNvPr>
          <p:cNvSpPr/>
          <p:nvPr/>
        </p:nvSpPr>
        <p:spPr>
          <a:xfrm>
            <a:off x="571500" y="2218140"/>
            <a:ext cx="35719" cy="800100"/>
          </a:xfrm>
          <a:prstGeom prst="rect">
            <a:avLst/>
          </a:prstGeom>
          <a:solidFill>
            <a:srgbClr val="BF5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5">
            <a:extLst>
              <a:ext uri="{FF2B5EF4-FFF2-40B4-BE49-F238E27FC236}">
                <a16:creationId xmlns:a16="http://schemas.microsoft.com/office/drawing/2014/main" id="{DC8719FC-E6B9-CFAF-E5BE-03E68458C99D}"/>
              </a:ext>
            </a:extLst>
          </p:cNvPr>
          <p:cNvSpPr/>
          <p:nvPr/>
        </p:nvSpPr>
        <p:spPr>
          <a:xfrm>
            <a:off x="742950" y="2489603"/>
            <a:ext cx="215512" cy="257175"/>
          </a:xfrm>
          <a:prstGeom prst="roundRect">
            <a:avLst/>
          </a:prstGeom>
          <a:solidFill>
            <a:srgbClr val="BF5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2AC47B74-C8EC-5826-70E9-76C74D617295}"/>
              </a:ext>
            </a:extLst>
          </p:cNvPr>
          <p:cNvSpPr/>
          <p:nvPr/>
        </p:nvSpPr>
        <p:spPr>
          <a:xfrm>
            <a:off x="742950" y="2548941"/>
            <a:ext cx="215512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900" dirty="0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5379F3E4-746F-CD97-0A6E-D5D9A02C0A04}"/>
              </a:ext>
            </a:extLst>
          </p:cNvPr>
          <p:cNvSpPr/>
          <p:nvPr/>
        </p:nvSpPr>
        <p:spPr>
          <a:xfrm>
            <a:off x="1072762" y="2332440"/>
            <a:ext cx="3284925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33F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 2: Diffusion model generates stochastic residual (r)</a:t>
            </a:r>
            <a:endParaRPr lang="en-US" sz="1125" dirty="0"/>
          </a:p>
        </p:txBody>
      </p:sp>
      <p:sp>
        <p:nvSpPr>
          <p:cNvPr id="19" name="Text 18">
            <a:extLst>
              <a:ext uri="{FF2B5EF4-FFF2-40B4-BE49-F238E27FC236}">
                <a16:creationId xmlns:a16="http://schemas.microsoft.com/office/drawing/2014/main" id="{D9723658-882E-BCBA-34B5-D6EE8B33EC02}"/>
              </a:ext>
            </a:extLst>
          </p:cNvPr>
          <p:cNvSpPr/>
          <p:nvPr/>
        </p:nvSpPr>
        <p:spPr>
          <a:xfrm>
            <a:off x="1072762" y="2732490"/>
            <a:ext cx="328492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Captures statistical variations and extreme events</a:t>
            </a:r>
            <a:endParaRPr lang="en-US" sz="900" dirty="0"/>
          </a:p>
        </p:txBody>
      </p:sp>
      <p:sp>
        <p:nvSpPr>
          <p:cNvPr id="20" name="Shape 19">
            <a:extLst>
              <a:ext uri="{FF2B5EF4-FFF2-40B4-BE49-F238E27FC236}">
                <a16:creationId xmlns:a16="http://schemas.microsoft.com/office/drawing/2014/main" id="{4EBBFC63-955D-4D75-D204-FEF00A82451B}"/>
              </a:ext>
            </a:extLst>
          </p:cNvPr>
          <p:cNvSpPr/>
          <p:nvPr/>
        </p:nvSpPr>
        <p:spPr>
          <a:xfrm>
            <a:off x="571500" y="3189690"/>
            <a:ext cx="3886200" cy="8001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20">
            <a:extLst>
              <a:ext uri="{FF2B5EF4-FFF2-40B4-BE49-F238E27FC236}">
                <a16:creationId xmlns:a16="http://schemas.microsoft.com/office/drawing/2014/main" id="{74167081-7A59-CF66-5CDF-75B4380CA7C7}"/>
              </a:ext>
            </a:extLst>
          </p:cNvPr>
          <p:cNvSpPr/>
          <p:nvPr/>
        </p:nvSpPr>
        <p:spPr>
          <a:xfrm>
            <a:off x="571500" y="3189690"/>
            <a:ext cx="35719" cy="800100"/>
          </a:xfrm>
          <a:prstGeom prst="rect">
            <a:avLst/>
          </a:prstGeom>
          <a:solidFill>
            <a:srgbClr val="BF5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Shape 21">
            <a:extLst>
              <a:ext uri="{FF2B5EF4-FFF2-40B4-BE49-F238E27FC236}">
                <a16:creationId xmlns:a16="http://schemas.microsoft.com/office/drawing/2014/main" id="{A21C4B7A-AEF7-BC1E-0374-9AEBD26A3170}"/>
              </a:ext>
            </a:extLst>
          </p:cNvPr>
          <p:cNvSpPr/>
          <p:nvPr/>
        </p:nvSpPr>
        <p:spPr>
          <a:xfrm>
            <a:off x="742950" y="3461153"/>
            <a:ext cx="216991" cy="257175"/>
          </a:xfrm>
          <a:prstGeom prst="roundRect">
            <a:avLst/>
          </a:prstGeom>
          <a:solidFill>
            <a:srgbClr val="BF570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Text 22">
            <a:extLst>
              <a:ext uri="{FF2B5EF4-FFF2-40B4-BE49-F238E27FC236}">
                <a16:creationId xmlns:a16="http://schemas.microsoft.com/office/drawing/2014/main" id="{A8EA3B39-7EEC-3326-41EF-57F8EA1267C4}"/>
              </a:ext>
            </a:extLst>
          </p:cNvPr>
          <p:cNvSpPr/>
          <p:nvPr/>
        </p:nvSpPr>
        <p:spPr>
          <a:xfrm>
            <a:off x="742951" y="3520491"/>
            <a:ext cx="215512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900" dirty="0"/>
          </a:p>
        </p:txBody>
      </p:sp>
      <p:sp>
        <p:nvSpPr>
          <p:cNvPr id="24" name="Text 23">
            <a:extLst>
              <a:ext uri="{FF2B5EF4-FFF2-40B4-BE49-F238E27FC236}">
                <a16:creationId xmlns:a16="http://schemas.microsoft.com/office/drawing/2014/main" id="{FE948226-E4D6-3C60-1E6C-4C66245523E3}"/>
              </a:ext>
            </a:extLst>
          </p:cNvPr>
          <p:cNvSpPr/>
          <p:nvPr/>
        </p:nvSpPr>
        <p:spPr>
          <a:xfrm>
            <a:off x="1074241" y="3303990"/>
            <a:ext cx="3283446" cy="4000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33F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Output: High-res (2 km) weather fields + radar synthesis</a:t>
            </a:r>
            <a:endParaRPr lang="en-US" sz="1125" dirty="0"/>
          </a:p>
        </p:txBody>
      </p:sp>
      <p:sp>
        <p:nvSpPr>
          <p:cNvPr id="25" name="Text 24">
            <a:extLst>
              <a:ext uri="{FF2B5EF4-FFF2-40B4-BE49-F238E27FC236}">
                <a16:creationId xmlns:a16="http://schemas.microsoft.com/office/drawing/2014/main" id="{2710E620-5228-D3BB-FDD2-47BE354AD809}"/>
              </a:ext>
            </a:extLst>
          </p:cNvPr>
          <p:cNvSpPr/>
          <p:nvPr/>
        </p:nvSpPr>
        <p:spPr>
          <a:xfrm>
            <a:off x="1074241" y="3704040"/>
            <a:ext cx="328344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Final high-resolution output with realistic variability</a:t>
            </a:r>
            <a:endParaRPr lang="en-US" sz="900" dirty="0"/>
          </a:p>
        </p:txBody>
      </p:sp>
      <p:sp>
        <p:nvSpPr>
          <p:cNvPr id="26" name="Shape 26">
            <a:extLst>
              <a:ext uri="{FF2B5EF4-FFF2-40B4-BE49-F238E27FC236}">
                <a16:creationId xmlns:a16="http://schemas.microsoft.com/office/drawing/2014/main" id="{49315E8A-8FBE-473C-0840-1E5112292534}"/>
              </a:ext>
            </a:extLst>
          </p:cNvPr>
          <p:cNvSpPr/>
          <p:nvPr/>
        </p:nvSpPr>
        <p:spPr>
          <a:xfrm>
            <a:off x="571500" y="4161240"/>
            <a:ext cx="28575" cy="800100"/>
          </a:xfrm>
          <a:prstGeom prst="rect">
            <a:avLst/>
          </a:prstGeom>
          <a:solidFill>
            <a:srgbClr val="005F8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7" name="Image 2" descr="preencoded.png">
            <a:extLst>
              <a:ext uri="{FF2B5EF4-FFF2-40B4-BE49-F238E27FC236}">
                <a16:creationId xmlns:a16="http://schemas.microsoft.com/office/drawing/2014/main" id="{5765C544-F7BD-06C6-AB49-00F433319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4411272"/>
            <a:ext cx="96441" cy="128588"/>
          </a:xfrm>
          <a:prstGeom prst="rect">
            <a:avLst/>
          </a:prstGeom>
        </p:spPr>
      </p:pic>
      <p:sp>
        <p:nvSpPr>
          <p:cNvPr id="28" name="Text 27">
            <a:extLst>
              <a:ext uri="{FF2B5EF4-FFF2-40B4-BE49-F238E27FC236}">
                <a16:creationId xmlns:a16="http://schemas.microsoft.com/office/drawing/2014/main" id="{1AC35E7A-13ED-D523-AE61-6DDB34CA54B6}"/>
              </a:ext>
            </a:extLst>
          </p:cNvPr>
          <p:cNvSpPr/>
          <p:nvPr/>
        </p:nvSpPr>
        <p:spPr>
          <a:xfrm>
            <a:off x="839391" y="4397626"/>
            <a:ext cx="4037409" cy="1558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5F8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Inspired by: Reynolds decomposition (mean + fluctuation)</a:t>
            </a:r>
            <a:endParaRPr lang="en-US" sz="1013" dirty="0"/>
          </a:p>
        </p:txBody>
      </p:sp>
      <p:sp>
        <p:nvSpPr>
          <p:cNvPr id="29" name="Text 28">
            <a:extLst>
              <a:ext uri="{FF2B5EF4-FFF2-40B4-BE49-F238E27FC236}">
                <a16:creationId xmlns:a16="http://schemas.microsoft.com/office/drawing/2014/main" id="{542C420E-F18F-0998-6258-C2E585818707}"/>
              </a:ext>
            </a:extLst>
          </p:cNvPr>
          <p:cNvSpPr/>
          <p:nvPr/>
        </p:nvSpPr>
        <p:spPr>
          <a:xfrm>
            <a:off x="685800" y="4675590"/>
            <a:ext cx="3729038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 classical approach in fluid dynamics adapted for ML</a:t>
            </a:r>
            <a:endParaRPr lang="en-US" sz="900" dirty="0"/>
          </a:p>
        </p:txBody>
      </p:sp>
      <p:sp>
        <p:nvSpPr>
          <p:cNvPr id="30" name="Text 30">
            <a:extLst>
              <a:ext uri="{FF2B5EF4-FFF2-40B4-BE49-F238E27FC236}">
                <a16:creationId xmlns:a16="http://schemas.microsoft.com/office/drawing/2014/main" id="{28F0D8F3-41DA-5352-94ED-F7EC2D489F96}"/>
              </a:ext>
            </a:extLst>
          </p:cNvPr>
          <p:cNvSpPr/>
          <p:nvPr/>
        </p:nvSpPr>
        <p:spPr>
          <a:xfrm>
            <a:off x="782241" y="4742350"/>
            <a:ext cx="80724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Mardani, M., et al. (2025). Communications Earth &amp; Environment, 6(1), p.124</a:t>
            </a:r>
            <a:endParaRPr lang="en-US" sz="788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711D910-01EF-A13D-DA2E-349047843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105" y="1454162"/>
            <a:ext cx="4517351" cy="2264166"/>
          </a:xfrm>
          <a:prstGeom prst="rect">
            <a:avLst/>
          </a:prstGeom>
          <a:noFill/>
          <a:ln>
            <a:solidFill>
              <a:schemeClr val="dk2"/>
            </a:solidFill>
          </a:ln>
          <a:effectLst>
            <a:outerShdw blurRad="50800" dist="50800" dir="5400000" sx="100484" sy="100484" algn="ctr" rotWithShape="0">
              <a:srgbClr val="000000">
                <a:alpha val="4937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76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710B2-AAEA-34F6-EECB-066F4A5B51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3319FB57-B0B9-9C79-0D4B-3B558DE53D13}"/>
              </a:ext>
            </a:extLst>
          </p:cNvPr>
          <p:cNvSpPr/>
          <p:nvPr/>
        </p:nvSpPr>
        <p:spPr>
          <a:xfrm>
            <a:off x="571500" y="514350"/>
            <a:ext cx="8072438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BF5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From Mean to Reality</a:t>
            </a:r>
            <a:endParaRPr lang="en-US" sz="2025" dirty="0"/>
          </a:p>
        </p:txBody>
      </p:sp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760D7F52-85E3-76DC-E7EF-ED5F62254F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001715"/>
            <a:ext cx="142875" cy="142875"/>
          </a:xfrm>
          <a:prstGeom prst="rect">
            <a:avLst/>
          </a:prstGeom>
        </p:spPr>
      </p:pic>
      <p:sp>
        <p:nvSpPr>
          <p:cNvPr id="4" name="Text 3">
            <a:extLst>
              <a:ext uri="{FF2B5EF4-FFF2-40B4-BE49-F238E27FC236}">
                <a16:creationId xmlns:a16="http://schemas.microsoft.com/office/drawing/2014/main" id="{3EF46E88-4F4E-970D-C03D-9E0020535F4D}"/>
              </a:ext>
            </a:extLst>
          </p:cNvPr>
          <p:cNvSpPr/>
          <p:nvPr/>
        </p:nvSpPr>
        <p:spPr>
          <a:xfrm>
            <a:off x="942975" y="977236"/>
            <a:ext cx="327839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579D4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Learning Direct High-Resolution is Challenging</a:t>
            </a:r>
            <a:endParaRPr lang="en-US" sz="1125" dirty="0"/>
          </a:p>
        </p:txBody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9DFE5ADC-8294-0687-1170-AB8C457266F0}"/>
              </a:ext>
            </a:extLst>
          </p:cNvPr>
          <p:cNvSpPr/>
          <p:nvPr/>
        </p:nvSpPr>
        <p:spPr>
          <a:xfrm>
            <a:off x="742950" y="1163012"/>
            <a:ext cx="1184746" cy="3714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C4228951-52AE-F3A9-9269-1D10C7926A11}"/>
              </a:ext>
            </a:extLst>
          </p:cNvPr>
          <p:cNvSpPr/>
          <p:nvPr/>
        </p:nvSpPr>
        <p:spPr>
          <a:xfrm>
            <a:off x="914400" y="1270168"/>
            <a:ext cx="445229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p(x|y)</a:t>
            </a:r>
            <a:endParaRPr lang="en-US" sz="1125" dirty="0"/>
          </a:p>
        </p:txBody>
      </p:sp>
      <p:sp>
        <p:nvSpPr>
          <p:cNvPr id="7" name="Text 6">
            <a:extLst>
              <a:ext uri="{FF2B5EF4-FFF2-40B4-BE49-F238E27FC236}">
                <a16:creationId xmlns:a16="http://schemas.microsoft.com/office/drawing/2014/main" id="{71BCDA2C-9708-62CE-BB15-360B21FF785E}"/>
              </a:ext>
            </a:extLst>
          </p:cNvPr>
          <p:cNvSpPr/>
          <p:nvPr/>
        </p:nvSpPr>
        <p:spPr>
          <a:xfrm>
            <a:off x="1345341" y="1270168"/>
            <a:ext cx="482343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BF57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= hard</a:t>
            </a:r>
            <a:endParaRPr lang="en-US" sz="1125" dirty="0"/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526CE9D2-F397-A1FA-A63D-CF3C8785930E}"/>
              </a:ext>
            </a:extLst>
          </p:cNvPr>
          <p:cNvSpPr/>
          <p:nvPr/>
        </p:nvSpPr>
        <p:spPr>
          <a:xfrm>
            <a:off x="2097725" y="1290013"/>
            <a:ext cx="2951180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Where </a:t>
            </a:r>
            <a:r>
              <a:rPr lang="en-US" sz="9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x</a:t>
            </a: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is high-resolution data and </a:t>
            </a:r>
            <a:r>
              <a:rPr lang="en-US" sz="9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 </a:t>
            </a: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is coarse input</a:t>
            </a:r>
            <a:endParaRPr lang="en-US" sz="900" dirty="0"/>
          </a:p>
          <a:p>
            <a:pPr marL="0" indent="0">
              <a:buNone/>
            </a:pPr>
            <a:endParaRPr lang="en-US" sz="900" dirty="0"/>
          </a:p>
        </p:txBody>
      </p:sp>
      <p:sp>
        <p:nvSpPr>
          <p:cNvPr id="9" name="Text 11">
            <a:extLst>
              <a:ext uri="{FF2B5EF4-FFF2-40B4-BE49-F238E27FC236}">
                <a16:creationId xmlns:a16="http://schemas.microsoft.com/office/drawing/2014/main" id="{468FD00F-FC67-ED2A-6E4D-E0421E1279C3}"/>
              </a:ext>
            </a:extLst>
          </p:cNvPr>
          <p:cNvSpPr/>
          <p:nvPr/>
        </p:nvSpPr>
        <p:spPr>
          <a:xfrm>
            <a:off x="3998937" y="1279501"/>
            <a:ext cx="65" cy="13849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endParaRPr lang="en-US" sz="900" dirty="0"/>
          </a:p>
        </p:txBody>
      </p:sp>
      <p:pic>
        <p:nvPicPr>
          <p:cNvPr id="10" name="Image 4" descr="preencoded.png">
            <a:extLst>
              <a:ext uri="{FF2B5EF4-FFF2-40B4-BE49-F238E27FC236}">
                <a16:creationId xmlns:a16="http://schemas.microsoft.com/office/drawing/2014/main" id="{6DDF9B5F-F8AD-9D1B-E455-BDE06C392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1771940"/>
            <a:ext cx="142875" cy="142875"/>
          </a:xfrm>
          <a:prstGeom prst="rect">
            <a:avLst/>
          </a:prstGeom>
        </p:spPr>
      </p:pic>
      <p:sp>
        <p:nvSpPr>
          <p:cNvPr id="11" name="Text 13">
            <a:extLst>
              <a:ext uri="{FF2B5EF4-FFF2-40B4-BE49-F238E27FC236}">
                <a16:creationId xmlns:a16="http://schemas.microsoft.com/office/drawing/2014/main" id="{3901944A-328F-C277-1F65-7B19C0DB5B5A}"/>
              </a:ext>
            </a:extLst>
          </p:cNvPr>
          <p:cNvSpPr/>
          <p:nvPr/>
        </p:nvSpPr>
        <p:spPr>
          <a:xfrm>
            <a:off x="942975" y="1743365"/>
            <a:ext cx="3281325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5F8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CorDiff Approach: Learn Residuals Instead</a:t>
            </a:r>
            <a:endParaRPr lang="en-US" sz="1125" dirty="0"/>
          </a:p>
        </p:txBody>
      </p:sp>
      <p:sp>
        <p:nvSpPr>
          <p:cNvPr id="12" name="Shape 14">
            <a:extLst>
              <a:ext uri="{FF2B5EF4-FFF2-40B4-BE49-F238E27FC236}">
                <a16:creationId xmlns:a16="http://schemas.microsoft.com/office/drawing/2014/main" id="{33D6E5C0-7804-8510-7168-171BB019CD00}"/>
              </a:ext>
            </a:extLst>
          </p:cNvPr>
          <p:cNvSpPr/>
          <p:nvPr/>
        </p:nvSpPr>
        <p:spPr>
          <a:xfrm>
            <a:off x="742950" y="2150559"/>
            <a:ext cx="1865523" cy="371475"/>
          </a:xfrm>
          <a:prstGeom prst="rect">
            <a:avLst/>
          </a:prstGeom>
          <a:solidFill>
            <a:srgbClr val="FFFFFF">
              <a:alpha val="8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5">
            <a:extLst>
              <a:ext uri="{FF2B5EF4-FFF2-40B4-BE49-F238E27FC236}">
                <a16:creationId xmlns:a16="http://schemas.microsoft.com/office/drawing/2014/main" id="{84915885-5AAE-DEA4-2ADB-9C9A297A84AD}"/>
              </a:ext>
            </a:extLst>
          </p:cNvPr>
          <p:cNvSpPr/>
          <p:nvPr/>
        </p:nvSpPr>
        <p:spPr>
          <a:xfrm>
            <a:off x="914400" y="2257715"/>
            <a:ext cx="911889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dirty="0">
                <a:solidFill>
                  <a:srgbClr val="000000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p(r = x - μ | y)</a:t>
            </a:r>
            <a:endParaRPr lang="en-US" sz="1125" dirty="0"/>
          </a:p>
        </p:txBody>
      </p:sp>
      <p:sp>
        <p:nvSpPr>
          <p:cNvPr id="14" name="Text 16">
            <a:extLst>
              <a:ext uri="{FF2B5EF4-FFF2-40B4-BE49-F238E27FC236}">
                <a16:creationId xmlns:a16="http://schemas.microsoft.com/office/drawing/2014/main" id="{F09785AD-3606-2A07-1B4F-E99444A06564}"/>
              </a:ext>
            </a:extLst>
          </p:cNvPr>
          <p:cNvSpPr/>
          <p:nvPr/>
        </p:nvSpPr>
        <p:spPr>
          <a:xfrm>
            <a:off x="1812001" y="2257715"/>
            <a:ext cx="696460" cy="1571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579D42"/>
                </a:solidFill>
                <a:latin typeface="Georgia" pitchFamily="34" charset="0"/>
                <a:ea typeface="Georgia" pitchFamily="34" charset="-122"/>
                <a:cs typeface="Georgia" pitchFamily="34" charset="-120"/>
              </a:rPr>
              <a:t>= simpler!</a:t>
            </a:r>
            <a:endParaRPr lang="en-US" sz="1125" dirty="0"/>
          </a:p>
        </p:txBody>
      </p:sp>
      <p:sp>
        <p:nvSpPr>
          <p:cNvPr id="15" name="Shape 23">
            <a:extLst>
              <a:ext uri="{FF2B5EF4-FFF2-40B4-BE49-F238E27FC236}">
                <a16:creationId xmlns:a16="http://schemas.microsoft.com/office/drawing/2014/main" id="{5BBC5C42-7A9B-95E6-013A-4A4E7D4722F1}"/>
              </a:ext>
            </a:extLst>
          </p:cNvPr>
          <p:cNvSpPr/>
          <p:nvPr/>
        </p:nvSpPr>
        <p:spPr>
          <a:xfrm>
            <a:off x="772420" y="2752954"/>
            <a:ext cx="28575" cy="885825"/>
          </a:xfrm>
          <a:prstGeom prst="rect">
            <a:avLst/>
          </a:prstGeom>
          <a:solidFill>
            <a:srgbClr val="005F8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24">
            <a:extLst>
              <a:ext uri="{FF2B5EF4-FFF2-40B4-BE49-F238E27FC236}">
                <a16:creationId xmlns:a16="http://schemas.microsoft.com/office/drawing/2014/main" id="{D0C13C61-4F0B-1A8B-5719-1F9C2F05DA82}"/>
              </a:ext>
            </a:extLst>
          </p:cNvPr>
          <p:cNvSpPr/>
          <p:nvPr/>
        </p:nvSpPr>
        <p:spPr>
          <a:xfrm>
            <a:off x="886720" y="2883654"/>
            <a:ext cx="78438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005F8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Especially helpful for:</a:t>
            </a:r>
            <a:endParaRPr lang="en-US" sz="1013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BFD41685-7679-F9AC-A01C-9A3A231C32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720" y="3153004"/>
            <a:ext cx="114300" cy="114300"/>
          </a:xfrm>
          <a:prstGeom prst="rect">
            <a:avLst/>
          </a:prstGeom>
        </p:spPr>
      </p:pic>
      <p:sp>
        <p:nvSpPr>
          <p:cNvPr id="18" name="Text 25">
            <a:extLst>
              <a:ext uri="{FF2B5EF4-FFF2-40B4-BE49-F238E27FC236}">
                <a16:creationId xmlns:a16="http://schemas.microsoft.com/office/drawing/2014/main" id="{A27D3566-435E-E78A-7E90-338CD8909E7A}"/>
              </a:ext>
            </a:extLst>
          </p:cNvPr>
          <p:cNvSpPr/>
          <p:nvPr/>
        </p:nvSpPr>
        <p:spPr>
          <a:xfrm>
            <a:off x="1058170" y="3124429"/>
            <a:ext cx="207911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Synthesizing new channels (e.g., radar)</a:t>
            </a:r>
            <a:endParaRPr lang="en-US" sz="900" dirty="0"/>
          </a:p>
        </p:txBody>
      </p:sp>
      <p:pic>
        <p:nvPicPr>
          <p:cNvPr id="19" name="Image 7" descr="preencoded.png">
            <a:extLst>
              <a:ext uri="{FF2B5EF4-FFF2-40B4-BE49-F238E27FC236}">
                <a16:creationId xmlns:a16="http://schemas.microsoft.com/office/drawing/2014/main" id="{689E55AD-4827-E269-2260-11B0F73BDE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720" y="3381604"/>
            <a:ext cx="114300" cy="114300"/>
          </a:xfrm>
          <a:prstGeom prst="rect">
            <a:avLst/>
          </a:prstGeom>
        </p:spPr>
      </p:pic>
      <p:sp>
        <p:nvSpPr>
          <p:cNvPr id="20" name="Text 26">
            <a:extLst>
              <a:ext uri="{FF2B5EF4-FFF2-40B4-BE49-F238E27FC236}">
                <a16:creationId xmlns:a16="http://schemas.microsoft.com/office/drawing/2014/main" id="{E7B1C806-51B9-C3C7-4A81-4EA5B3DDFEFA}"/>
              </a:ext>
            </a:extLst>
          </p:cNvPr>
          <p:cNvSpPr/>
          <p:nvPr/>
        </p:nvSpPr>
        <p:spPr>
          <a:xfrm>
            <a:off x="1058170" y="3353029"/>
            <a:ext cx="1691450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Extreme events (e.g., typhoons)</a:t>
            </a:r>
            <a:endParaRPr lang="en-US" sz="900" dirty="0"/>
          </a:p>
        </p:txBody>
      </p:sp>
      <p:sp>
        <p:nvSpPr>
          <p:cNvPr id="21" name="Text 27">
            <a:extLst>
              <a:ext uri="{FF2B5EF4-FFF2-40B4-BE49-F238E27FC236}">
                <a16:creationId xmlns:a16="http://schemas.microsoft.com/office/drawing/2014/main" id="{371781D8-50D6-2E63-9583-ABA2DAC98877}"/>
              </a:ext>
            </a:extLst>
          </p:cNvPr>
          <p:cNvSpPr/>
          <p:nvPr/>
        </p:nvSpPr>
        <p:spPr>
          <a:xfrm>
            <a:off x="653508" y="4465905"/>
            <a:ext cx="80724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Mardani, M., et al. (2025). Communications Earth &amp; Environment, 6(1), p.124</a:t>
            </a:r>
            <a:endParaRPr lang="en-US" sz="788" dirty="0"/>
          </a:p>
        </p:txBody>
      </p:sp>
      <p:sp>
        <p:nvSpPr>
          <p:cNvPr id="23" name="Text 9">
            <a:extLst>
              <a:ext uri="{FF2B5EF4-FFF2-40B4-BE49-F238E27FC236}">
                <a16:creationId xmlns:a16="http://schemas.microsoft.com/office/drawing/2014/main" id="{A664230B-078D-ECE2-6EF5-FA6CFB8AD748}"/>
              </a:ext>
            </a:extLst>
          </p:cNvPr>
          <p:cNvSpPr/>
          <p:nvPr/>
        </p:nvSpPr>
        <p:spPr>
          <a:xfrm>
            <a:off x="2694219" y="2263790"/>
            <a:ext cx="2518290" cy="4154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Where </a:t>
            </a:r>
            <a:r>
              <a:rPr lang="en-US" sz="9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</a:t>
            </a: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is the residual and </a:t>
            </a:r>
            <a:r>
              <a:rPr lang="en-US" sz="900" b="1" dirty="0" err="1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μ</a:t>
            </a:r>
            <a:r>
              <a:rPr lang="en-US" sz="900" b="1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</a:t>
            </a:r>
            <a:r>
              <a:rPr lang="en-US" sz="900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is the mean prediction</a:t>
            </a:r>
            <a:endParaRPr lang="en-US" sz="900" dirty="0"/>
          </a:p>
          <a:p>
            <a:pPr marL="0" indent="0">
              <a:buNone/>
            </a:pPr>
            <a:endParaRPr lang="en-US" sz="900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509B5FE-6F79-E104-766C-E88696E3A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872" y="1252338"/>
            <a:ext cx="3987713" cy="2386441"/>
          </a:xfrm>
          <a:prstGeom prst="rect">
            <a:avLst/>
          </a:prstGeom>
          <a:noFill/>
          <a:ln>
            <a:solidFill>
              <a:schemeClr val="dk2"/>
            </a:solidFill>
          </a:ln>
          <a:effectLst>
            <a:outerShdw blurRad="50800" dist="50800" dir="5400000" algn="ctr" rotWithShape="0">
              <a:srgbClr val="000000">
                <a:alpha val="40753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0036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0C1943-8464-C5D0-5AD9-141D92CA6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EE4AED2B-677C-E335-A17F-AC01BAE9BCC5}"/>
              </a:ext>
            </a:extLst>
          </p:cNvPr>
          <p:cNvSpPr/>
          <p:nvPr/>
        </p:nvSpPr>
        <p:spPr>
          <a:xfrm>
            <a:off x="571500" y="994404"/>
            <a:ext cx="3886200" cy="1971675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B239F82D-F074-169C-B883-C00384A1D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50" y="1194429"/>
            <a:ext cx="142875" cy="142875"/>
          </a:xfrm>
          <a:prstGeom prst="rect">
            <a:avLst/>
          </a:prstGeom>
        </p:spPr>
      </p:pic>
      <p:sp>
        <p:nvSpPr>
          <p:cNvPr id="4" name="Text 3">
            <a:extLst>
              <a:ext uri="{FF2B5EF4-FFF2-40B4-BE49-F238E27FC236}">
                <a16:creationId xmlns:a16="http://schemas.microsoft.com/office/drawing/2014/main" id="{D24B9A85-F07E-BA79-455F-EBDDEC8DE9EB}"/>
              </a:ext>
            </a:extLst>
          </p:cNvPr>
          <p:cNvSpPr/>
          <p:nvPr/>
        </p:nvSpPr>
        <p:spPr>
          <a:xfrm>
            <a:off x="942975" y="1165854"/>
            <a:ext cx="1609297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005F8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Metrics (2021 Test Set)</a:t>
            </a:r>
            <a:endParaRPr lang="en-US" sz="1125" dirty="0"/>
          </a:p>
        </p:txBody>
      </p:sp>
      <p:pic>
        <p:nvPicPr>
          <p:cNvPr id="5" name="Image 3" descr="preencoded.png">
            <a:extLst>
              <a:ext uri="{FF2B5EF4-FFF2-40B4-BE49-F238E27FC236}">
                <a16:creationId xmlns:a16="http://schemas.microsoft.com/office/drawing/2014/main" id="{E537FD2F-E2A8-8F7F-8E84-F447465A0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950" y="1508754"/>
            <a:ext cx="128588" cy="114300"/>
          </a:xfrm>
          <a:prstGeom prst="rect">
            <a:avLst/>
          </a:prstGeom>
        </p:spPr>
      </p:pic>
      <p:sp>
        <p:nvSpPr>
          <p:cNvPr id="6" name="Text 4">
            <a:extLst>
              <a:ext uri="{FF2B5EF4-FFF2-40B4-BE49-F238E27FC236}">
                <a16:creationId xmlns:a16="http://schemas.microsoft.com/office/drawing/2014/main" id="{1B3C12C5-CF94-C859-78BA-16918A1623ED}"/>
              </a:ext>
            </a:extLst>
          </p:cNvPr>
          <p:cNvSpPr/>
          <p:nvPr/>
        </p:nvSpPr>
        <p:spPr>
          <a:xfrm>
            <a:off x="957263" y="1501611"/>
            <a:ext cx="1125587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Best CRPS: CorDiff</a:t>
            </a:r>
            <a:endParaRPr lang="en-US" sz="9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E4671625-5AD0-9B11-1090-C93838C3881A}"/>
              </a:ext>
            </a:extLst>
          </p:cNvPr>
          <p:cNvSpPr/>
          <p:nvPr/>
        </p:nvSpPr>
        <p:spPr>
          <a:xfrm>
            <a:off x="957263" y="1651629"/>
            <a:ext cx="3400425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Continuous Ranked Probability Score measures probabilistic forecast accuracy</a:t>
            </a:r>
            <a:endParaRPr lang="en-US" sz="788" dirty="0"/>
          </a:p>
        </p:txBody>
      </p:sp>
      <p:pic>
        <p:nvPicPr>
          <p:cNvPr id="8" name="Image 4" descr="preencoded.png">
            <a:extLst>
              <a:ext uri="{FF2B5EF4-FFF2-40B4-BE49-F238E27FC236}">
                <a16:creationId xmlns:a16="http://schemas.microsoft.com/office/drawing/2014/main" id="{727A7D0F-67EA-5998-4461-C5D2C3982E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" y="2080254"/>
            <a:ext cx="114300" cy="114300"/>
          </a:xfrm>
          <a:prstGeom prst="rect">
            <a:avLst/>
          </a:prstGeom>
        </p:spPr>
      </p:pic>
      <p:sp>
        <p:nvSpPr>
          <p:cNvPr id="9" name="Text 6">
            <a:extLst>
              <a:ext uri="{FF2B5EF4-FFF2-40B4-BE49-F238E27FC236}">
                <a16:creationId xmlns:a16="http://schemas.microsoft.com/office/drawing/2014/main" id="{EAEC190B-55A5-858F-FDCB-8A8761EBEB75}"/>
              </a:ext>
            </a:extLst>
          </p:cNvPr>
          <p:cNvSpPr/>
          <p:nvPr/>
        </p:nvSpPr>
        <p:spPr>
          <a:xfrm>
            <a:off x="942975" y="2073111"/>
            <a:ext cx="2752018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Realistic power spectra: wind, temperature, radar</a:t>
            </a:r>
            <a:endParaRPr lang="en-US" sz="900" dirty="0"/>
          </a:p>
        </p:txBody>
      </p:sp>
      <p:sp>
        <p:nvSpPr>
          <p:cNvPr id="10" name="Text 7">
            <a:extLst>
              <a:ext uri="{FF2B5EF4-FFF2-40B4-BE49-F238E27FC236}">
                <a16:creationId xmlns:a16="http://schemas.microsoft.com/office/drawing/2014/main" id="{F3E4BFDC-763F-71AA-BA3E-B52203AC7B6F}"/>
              </a:ext>
            </a:extLst>
          </p:cNvPr>
          <p:cNvSpPr/>
          <p:nvPr/>
        </p:nvSpPr>
        <p:spPr>
          <a:xfrm>
            <a:off x="942975" y="2223129"/>
            <a:ext cx="304544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Accurately captures spatial frequency distributions across variables</a:t>
            </a:r>
            <a:endParaRPr lang="en-US" sz="788" dirty="0"/>
          </a:p>
        </p:txBody>
      </p:sp>
      <p:pic>
        <p:nvPicPr>
          <p:cNvPr id="11" name="Image 5" descr="preencoded.png">
            <a:extLst>
              <a:ext uri="{FF2B5EF4-FFF2-40B4-BE49-F238E27FC236}">
                <a16:creationId xmlns:a16="http://schemas.microsoft.com/office/drawing/2014/main" id="{55FEB654-1265-C4B8-5ED1-06F4DE4EAC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2950" y="2508879"/>
            <a:ext cx="85725" cy="114300"/>
          </a:xfrm>
          <a:prstGeom prst="rect">
            <a:avLst/>
          </a:prstGeom>
        </p:spPr>
      </p:pic>
      <p:sp>
        <p:nvSpPr>
          <p:cNvPr id="12" name="Text 8">
            <a:extLst>
              <a:ext uri="{FF2B5EF4-FFF2-40B4-BE49-F238E27FC236}">
                <a16:creationId xmlns:a16="http://schemas.microsoft.com/office/drawing/2014/main" id="{4BD45F0A-6F2A-A49B-E216-FD539DD2D17D}"/>
              </a:ext>
            </a:extLst>
          </p:cNvPr>
          <p:cNvSpPr/>
          <p:nvPr/>
        </p:nvSpPr>
        <p:spPr>
          <a:xfrm>
            <a:off x="914400" y="2501736"/>
            <a:ext cx="2942332" cy="1285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b="1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Probability distributions → better extreme event tails</a:t>
            </a:r>
            <a:endParaRPr lang="en-US" sz="900" dirty="0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73DB860E-8144-72A5-4624-96631F1008CC}"/>
              </a:ext>
            </a:extLst>
          </p:cNvPr>
          <p:cNvSpPr/>
          <p:nvPr/>
        </p:nvSpPr>
        <p:spPr>
          <a:xfrm>
            <a:off x="914400" y="2651754"/>
            <a:ext cx="2942332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788" dirty="0">
                <a:solidFill>
                  <a:srgbClr val="374151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Critical for capturing rare but high-impact weather events</a:t>
            </a:r>
            <a:endParaRPr lang="en-US" sz="788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E7FD313E-529D-3D4E-9162-D6ECECF9D3FC}"/>
              </a:ext>
            </a:extLst>
          </p:cNvPr>
          <p:cNvSpPr/>
          <p:nvPr/>
        </p:nvSpPr>
        <p:spPr>
          <a:xfrm>
            <a:off x="742950" y="3140863"/>
            <a:ext cx="3614738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125" b="1" dirty="0">
                <a:solidFill>
                  <a:srgbClr val="333F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Baselines Compared:</a:t>
            </a:r>
            <a:endParaRPr lang="en-US" sz="1125" dirty="0"/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060381CE-3C90-B2C9-C173-A8919C45637C}"/>
              </a:ext>
            </a:extLst>
          </p:cNvPr>
          <p:cNvSpPr/>
          <p:nvPr/>
        </p:nvSpPr>
        <p:spPr>
          <a:xfrm>
            <a:off x="742950" y="3455188"/>
            <a:ext cx="3543300" cy="342900"/>
          </a:xfrm>
          <a:prstGeom prst="rect">
            <a:avLst/>
          </a:pr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6" descr="preencoded.png">
            <a:extLst>
              <a:ext uri="{FF2B5EF4-FFF2-40B4-BE49-F238E27FC236}">
                <a16:creationId xmlns:a16="http://schemas.microsoft.com/office/drawing/2014/main" id="{5BB19122-1386-A3A9-7F2A-7DD6B8D65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250" y="3569488"/>
            <a:ext cx="128588" cy="114300"/>
          </a:xfrm>
          <a:prstGeom prst="rect">
            <a:avLst/>
          </a:prstGeom>
        </p:spPr>
      </p:pic>
      <p:sp>
        <p:nvSpPr>
          <p:cNvPr id="17" name="Text 13">
            <a:extLst>
              <a:ext uri="{FF2B5EF4-FFF2-40B4-BE49-F238E27FC236}">
                <a16:creationId xmlns:a16="http://schemas.microsoft.com/office/drawing/2014/main" id="{8DE5465A-4510-C4FB-6A8B-FED0970893E9}"/>
              </a:ext>
            </a:extLst>
          </p:cNvPr>
          <p:cNvSpPr/>
          <p:nvPr/>
        </p:nvSpPr>
        <p:spPr>
          <a:xfrm>
            <a:off x="1071563" y="3540913"/>
            <a:ext cx="1107002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Interpolation (ERA5)</a:t>
            </a:r>
            <a:endParaRPr lang="en-US" sz="900" dirty="0"/>
          </a:p>
        </p:txBody>
      </p:sp>
      <p:sp>
        <p:nvSpPr>
          <p:cNvPr id="18" name="Shape 14">
            <a:extLst>
              <a:ext uri="{FF2B5EF4-FFF2-40B4-BE49-F238E27FC236}">
                <a16:creationId xmlns:a16="http://schemas.microsoft.com/office/drawing/2014/main" id="{575057E5-4BB8-4B11-1B2D-41078E009B68}"/>
              </a:ext>
            </a:extLst>
          </p:cNvPr>
          <p:cNvSpPr/>
          <p:nvPr/>
        </p:nvSpPr>
        <p:spPr>
          <a:xfrm>
            <a:off x="742950" y="3883813"/>
            <a:ext cx="3543300" cy="342900"/>
          </a:xfrm>
          <a:prstGeom prst="rect">
            <a:avLst/>
          </a:pr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7" descr="preencoded.png">
            <a:extLst>
              <a:ext uri="{FF2B5EF4-FFF2-40B4-BE49-F238E27FC236}">
                <a16:creationId xmlns:a16="http://schemas.microsoft.com/office/drawing/2014/main" id="{2816C291-3339-2624-B441-6819714F9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7250" y="3998113"/>
            <a:ext cx="100013" cy="114300"/>
          </a:xfrm>
          <a:prstGeom prst="rect">
            <a:avLst/>
          </a:prstGeom>
        </p:spPr>
      </p:pic>
      <p:sp>
        <p:nvSpPr>
          <p:cNvPr id="20" name="Text 15">
            <a:extLst>
              <a:ext uri="{FF2B5EF4-FFF2-40B4-BE49-F238E27FC236}">
                <a16:creationId xmlns:a16="http://schemas.microsoft.com/office/drawing/2014/main" id="{124CF811-7DB5-5E99-6E4E-90ACAB26ACE2}"/>
              </a:ext>
            </a:extLst>
          </p:cNvPr>
          <p:cNvSpPr/>
          <p:nvPr/>
        </p:nvSpPr>
        <p:spPr>
          <a:xfrm>
            <a:off x="1042988" y="3969538"/>
            <a:ext cx="8591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Random Forest</a:t>
            </a:r>
            <a:endParaRPr lang="en-US" sz="900" dirty="0"/>
          </a:p>
        </p:txBody>
      </p:sp>
      <p:sp>
        <p:nvSpPr>
          <p:cNvPr id="21" name="Shape 16">
            <a:extLst>
              <a:ext uri="{FF2B5EF4-FFF2-40B4-BE49-F238E27FC236}">
                <a16:creationId xmlns:a16="http://schemas.microsoft.com/office/drawing/2014/main" id="{9877E311-86C1-0FA5-3A47-8F0CB5490B1C}"/>
              </a:ext>
            </a:extLst>
          </p:cNvPr>
          <p:cNvSpPr/>
          <p:nvPr/>
        </p:nvSpPr>
        <p:spPr>
          <a:xfrm>
            <a:off x="742950" y="4312438"/>
            <a:ext cx="3543300" cy="342900"/>
          </a:xfrm>
          <a:prstGeom prst="rect">
            <a:avLst/>
          </a:prstGeom>
          <a:solidFill>
            <a:srgbClr val="F9FAF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2" name="Image 8" descr="preencoded.png">
            <a:extLst>
              <a:ext uri="{FF2B5EF4-FFF2-40B4-BE49-F238E27FC236}">
                <a16:creationId xmlns:a16="http://schemas.microsoft.com/office/drawing/2014/main" id="{10C9BD98-6D93-5B37-382C-1ED0EAE04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0" y="4426738"/>
            <a:ext cx="142875" cy="114300"/>
          </a:xfrm>
          <a:prstGeom prst="rect">
            <a:avLst/>
          </a:prstGeom>
        </p:spPr>
      </p:pic>
      <p:sp>
        <p:nvSpPr>
          <p:cNvPr id="23" name="Text 17">
            <a:extLst>
              <a:ext uri="{FF2B5EF4-FFF2-40B4-BE49-F238E27FC236}">
                <a16:creationId xmlns:a16="http://schemas.microsoft.com/office/drawing/2014/main" id="{88C8C29E-EDF4-778E-57E8-AD8C4CDEDF4B}"/>
              </a:ext>
            </a:extLst>
          </p:cNvPr>
          <p:cNvSpPr/>
          <p:nvPr/>
        </p:nvSpPr>
        <p:spPr>
          <a:xfrm>
            <a:off x="1085850" y="4398163"/>
            <a:ext cx="1138703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UNet regression only</a:t>
            </a:r>
            <a:endParaRPr lang="en-US" sz="900" dirty="0"/>
          </a:p>
        </p:txBody>
      </p:sp>
      <p:sp>
        <p:nvSpPr>
          <p:cNvPr id="24" name="Text 1">
            <a:extLst>
              <a:ext uri="{FF2B5EF4-FFF2-40B4-BE49-F238E27FC236}">
                <a16:creationId xmlns:a16="http://schemas.microsoft.com/office/drawing/2014/main" id="{480C1BB6-75B9-F4B0-2183-49ECAEA7B6E0}"/>
              </a:ext>
            </a:extLst>
          </p:cNvPr>
          <p:cNvSpPr/>
          <p:nvPr/>
        </p:nvSpPr>
        <p:spPr>
          <a:xfrm>
            <a:off x="571500" y="593643"/>
            <a:ext cx="8072438" cy="30860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25" b="1" dirty="0">
                <a:solidFill>
                  <a:srgbClr val="BF57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CorDiff Beats Baselines in Realism</a:t>
            </a:r>
            <a:endParaRPr lang="en-US" sz="2025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4ABAF87-3D31-2E73-8F2D-7EF9EA935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300" y="1109540"/>
            <a:ext cx="3721100" cy="3713078"/>
          </a:xfrm>
          <a:prstGeom prst="rect">
            <a:avLst/>
          </a:prstGeom>
          <a:noFill/>
          <a:ln>
            <a:solidFill>
              <a:schemeClr val="dk2"/>
            </a:solidFill>
          </a:ln>
          <a:effectLst>
            <a:outerShdw blurRad="50800" dist="50800" dir="5400000" algn="ctr" rotWithShape="0">
              <a:srgbClr val="000000">
                <a:alpha val="58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 27">
            <a:extLst>
              <a:ext uri="{FF2B5EF4-FFF2-40B4-BE49-F238E27FC236}">
                <a16:creationId xmlns:a16="http://schemas.microsoft.com/office/drawing/2014/main" id="{56981683-207C-44E8-6500-D89FB62ADDDF}"/>
              </a:ext>
            </a:extLst>
          </p:cNvPr>
          <p:cNvSpPr/>
          <p:nvPr/>
        </p:nvSpPr>
        <p:spPr>
          <a:xfrm>
            <a:off x="713642" y="4936918"/>
            <a:ext cx="80724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Mardani, M., et al. (2025). Communications Earth &amp; Environment, 6(1), p.124</a:t>
            </a:r>
            <a:endParaRPr lang="en-US" sz="788" dirty="0"/>
          </a:p>
        </p:txBody>
      </p:sp>
    </p:spTree>
    <p:extLst>
      <p:ext uri="{BB962C8B-B14F-4D97-AF65-F5344CB8AC3E}">
        <p14:creationId xmlns:p14="http://schemas.microsoft.com/office/powerpoint/2010/main" val="37660840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883598-26B5-ABE0-ECD4-153F53CE0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>
            <a:extLst>
              <a:ext uri="{FF2B5EF4-FFF2-40B4-BE49-F238E27FC236}">
                <a16:creationId xmlns:a16="http://schemas.microsoft.com/office/drawing/2014/main" id="{691535F1-76F3-F78B-DC18-A7E751BCC267}"/>
              </a:ext>
            </a:extLst>
          </p:cNvPr>
          <p:cNvSpPr/>
          <p:nvPr/>
        </p:nvSpPr>
        <p:spPr>
          <a:xfrm>
            <a:off x="2983743" y="937254"/>
            <a:ext cx="3176513" cy="357188"/>
          </a:xfrm>
          <a:prstGeom prst="rect">
            <a:avLst/>
          </a:prstGeom>
          <a:solidFill>
            <a:srgbClr val="FFFFFF"/>
          </a:solidFill>
          <a:ln w="99">
            <a:solidFill>
              <a:srgbClr val="BF5700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3" name="Image 2" descr="preencoded.png">
            <a:extLst>
              <a:ext uri="{FF2B5EF4-FFF2-40B4-BE49-F238E27FC236}">
                <a16:creationId xmlns:a16="http://schemas.microsoft.com/office/drawing/2014/main" id="{6B755883-0A97-2A45-C26A-1F69326EAF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2337" y="1037267"/>
            <a:ext cx="139303" cy="142875"/>
          </a:xfrm>
          <a:prstGeom prst="rect">
            <a:avLst/>
          </a:prstGeom>
        </p:spPr>
      </p:pic>
      <p:sp>
        <p:nvSpPr>
          <p:cNvPr id="4" name="Text 3">
            <a:extLst>
              <a:ext uri="{FF2B5EF4-FFF2-40B4-BE49-F238E27FC236}">
                <a16:creationId xmlns:a16="http://schemas.microsoft.com/office/drawing/2014/main" id="{16B27180-D257-DE09-881D-92D5C24F621D}"/>
              </a:ext>
            </a:extLst>
          </p:cNvPr>
          <p:cNvSpPr/>
          <p:nvPr/>
        </p:nvSpPr>
        <p:spPr>
          <a:xfrm>
            <a:off x="3358790" y="1039454"/>
            <a:ext cx="2694310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900" b="1" dirty="0">
                <a:solidFill>
                  <a:srgbClr val="BE5700"/>
                </a:solidFill>
                <a:latin typeface="Arial" pitchFamily="34" charset="0"/>
                <a:ea typeface="Arial" pitchFamily="34" charset="-122"/>
                <a:cs typeface="Arial" pitchFamily="34" charset="-12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https://github.com/manmeet3591/cordiff_tutorial</a:t>
            </a:r>
            <a:endParaRPr lang="en-US" sz="900" dirty="0">
              <a:solidFill>
                <a:srgbClr val="BE5700"/>
              </a:solidFill>
            </a:endParaRPr>
          </a:p>
        </p:txBody>
      </p:sp>
      <p:sp>
        <p:nvSpPr>
          <p:cNvPr id="5" name="Shape 4">
            <a:extLst>
              <a:ext uri="{FF2B5EF4-FFF2-40B4-BE49-F238E27FC236}">
                <a16:creationId xmlns:a16="http://schemas.microsoft.com/office/drawing/2014/main" id="{1EA25CA6-956A-4976-6A76-86D5033DA0DC}"/>
              </a:ext>
            </a:extLst>
          </p:cNvPr>
          <p:cNvSpPr/>
          <p:nvPr/>
        </p:nvSpPr>
        <p:spPr>
          <a:xfrm>
            <a:off x="571500" y="1394454"/>
            <a:ext cx="3886200" cy="260049"/>
          </a:xfrm>
          <a:prstGeom prst="rect">
            <a:avLst/>
          </a:prstGeom>
          <a:solidFill>
            <a:srgbClr val="0F17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5">
            <a:extLst>
              <a:ext uri="{FF2B5EF4-FFF2-40B4-BE49-F238E27FC236}">
                <a16:creationId xmlns:a16="http://schemas.microsoft.com/office/drawing/2014/main" id="{16A1F548-76F6-C433-F034-82AB05F00152}"/>
              </a:ext>
            </a:extLst>
          </p:cNvPr>
          <p:cNvSpPr/>
          <p:nvPr/>
        </p:nvSpPr>
        <p:spPr>
          <a:xfrm>
            <a:off x="685800" y="1481603"/>
            <a:ext cx="85725" cy="85725"/>
          </a:xfrm>
          <a:prstGeom prst="ellipse">
            <a:avLst/>
          </a:prstGeom>
          <a:solidFill>
            <a:srgbClr val="F8717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6">
            <a:extLst>
              <a:ext uri="{FF2B5EF4-FFF2-40B4-BE49-F238E27FC236}">
                <a16:creationId xmlns:a16="http://schemas.microsoft.com/office/drawing/2014/main" id="{25E390F9-F947-A083-EF81-4669F6812588}"/>
              </a:ext>
            </a:extLst>
          </p:cNvPr>
          <p:cNvSpPr/>
          <p:nvPr/>
        </p:nvSpPr>
        <p:spPr>
          <a:xfrm>
            <a:off x="814388" y="1481603"/>
            <a:ext cx="85725" cy="85725"/>
          </a:xfrm>
          <a:prstGeom prst="ellipse">
            <a:avLst/>
          </a:prstGeom>
          <a:solidFill>
            <a:srgbClr val="FBBF2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7">
            <a:extLst>
              <a:ext uri="{FF2B5EF4-FFF2-40B4-BE49-F238E27FC236}">
                <a16:creationId xmlns:a16="http://schemas.microsoft.com/office/drawing/2014/main" id="{E27E207D-FF27-E03F-C22C-FE6DC56F555B}"/>
              </a:ext>
            </a:extLst>
          </p:cNvPr>
          <p:cNvSpPr/>
          <p:nvPr/>
        </p:nvSpPr>
        <p:spPr>
          <a:xfrm>
            <a:off x="942975" y="1481603"/>
            <a:ext cx="85725" cy="85725"/>
          </a:xfrm>
          <a:prstGeom prst="ellipse">
            <a:avLst/>
          </a:prstGeom>
          <a:solidFill>
            <a:srgbClr val="34D39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8">
            <a:extLst>
              <a:ext uri="{FF2B5EF4-FFF2-40B4-BE49-F238E27FC236}">
                <a16:creationId xmlns:a16="http://schemas.microsoft.com/office/drawing/2014/main" id="{82E4F7D9-BB38-A1EA-EFB6-B79D99C3ED49}"/>
              </a:ext>
            </a:extLst>
          </p:cNvPr>
          <p:cNvSpPr/>
          <p:nvPr/>
        </p:nvSpPr>
        <p:spPr>
          <a:xfrm>
            <a:off x="3632457" y="1451604"/>
            <a:ext cx="782380" cy="14574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765" dirty="0">
                <a:solidFill>
                  <a:srgbClr val="94A3B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cordiff_model.py</a:t>
            </a:r>
            <a:endParaRPr lang="en-US" sz="765" dirty="0"/>
          </a:p>
        </p:txBody>
      </p:sp>
      <p:sp>
        <p:nvSpPr>
          <p:cNvPr id="10" name="Shape 9">
            <a:extLst>
              <a:ext uri="{FF2B5EF4-FFF2-40B4-BE49-F238E27FC236}">
                <a16:creationId xmlns:a16="http://schemas.microsoft.com/office/drawing/2014/main" id="{BF0D40F5-8CAE-7F70-94D5-EFB92B15FF89}"/>
              </a:ext>
            </a:extLst>
          </p:cNvPr>
          <p:cNvSpPr/>
          <p:nvPr/>
        </p:nvSpPr>
        <p:spPr>
          <a:xfrm>
            <a:off x="571500" y="1654504"/>
            <a:ext cx="3886200" cy="2771524"/>
          </a:xfrm>
          <a:prstGeom prst="rect">
            <a:avLst/>
          </a:prstGeom>
          <a:solidFill>
            <a:srgbClr val="1E293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E7F03796-4138-D797-9025-34675F3F28F7}"/>
              </a:ext>
            </a:extLst>
          </p:cNvPr>
          <p:cNvSpPr/>
          <p:nvPr/>
        </p:nvSpPr>
        <p:spPr>
          <a:xfrm>
            <a:off x="800100" y="1888461"/>
            <a:ext cx="1984623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i="1" dirty="0">
                <a:solidFill>
                  <a:srgbClr val="64748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CorDiff: UNet + EDM Diffusion</a:t>
            </a:r>
            <a:endParaRPr lang="en-US" sz="810" dirty="0"/>
          </a:p>
        </p:txBody>
      </p:sp>
      <p:sp>
        <p:nvSpPr>
          <p:cNvPr id="12" name="Text 11">
            <a:extLst>
              <a:ext uri="{FF2B5EF4-FFF2-40B4-BE49-F238E27FC236}">
                <a16:creationId xmlns:a16="http://schemas.microsoft.com/office/drawing/2014/main" id="{103CD29E-25BC-0DB6-4586-58FACFA7E45C}"/>
              </a:ext>
            </a:extLst>
          </p:cNvPr>
          <p:cNvSpPr/>
          <p:nvPr/>
        </p:nvSpPr>
        <p:spPr>
          <a:xfrm>
            <a:off x="800100" y="2042750"/>
            <a:ext cx="380042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class</a:t>
            </a:r>
            <a:endParaRPr lang="en-US" sz="810" dirty="0"/>
          </a:p>
        </p:txBody>
      </p:sp>
      <p:sp>
        <p:nvSpPr>
          <p:cNvPr id="13" name="Text 12">
            <a:extLst>
              <a:ext uri="{FF2B5EF4-FFF2-40B4-BE49-F238E27FC236}">
                <a16:creationId xmlns:a16="http://schemas.microsoft.com/office/drawing/2014/main" id="{D003B735-6BD5-E517-DF72-D9E5707CA86A}"/>
              </a:ext>
            </a:extLst>
          </p:cNvPr>
          <p:cNvSpPr/>
          <p:nvPr/>
        </p:nvSpPr>
        <p:spPr>
          <a:xfrm>
            <a:off x="1170431" y="2042750"/>
            <a:ext cx="812043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C4B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CorDiffModel</a:t>
            </a:r>
            <a:endParaRPr lang="en-US" sz="810" dirty="0"/>
          </a:p>
        </p:txBody>
      </p:sp>
      <p:sp>
        <p:nvSpPr>
          <p:cNvPr id="14" name="Text 13">
            <a:extLst>
              <a:ext uri="{FF2B5EF4-FFF2-40B4-BE49-F238E27FC236}">
                <a16:creationId xmlns:a16="http://schemas.microsoft.com/office/drawing/2014/main" id="{52E8ECAE-7BD4-3CE9-2678-E9154F1B7440}"/>
              </a:ext>
            </a:extLst>
          </p:cNvPr>
          <p:cNvSpPr/>
          <p:nvPr/>
        </p:nvSpPr>
        <p:spPr>
          <a:xfrm>
            <a:off x="1911037" y="2042750"/>
            <a:ext cx="133164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:</a:t>
            </a:r>
            <a:endParaRPr lang="en-US" sz="810" dirty="0"/>
          </a:p>
        </p:txBody>
      </p:sp>
      <p:sp>
        <p:nvSpPr>
          <p:cNvPr id="15" name="Text 14">
            <a:extLst>
              <a:ext uri="{FF2B5EF4-FFF2-40B4-BE49-F238E27FC236}">
                <a16:creationId xmlns:a16="http://schemas.microsoft.com/office/drawing/2014/main" id="{E1C55E93-64D9-755B-9685-5CF2363FAB38}"/>
              </a:ext>
            </a:extLst>
          </p:cNvPr>
          <p:cNvSpPr/>
          <p:nvPr/>
        </p:nvSpPr>
        <p:spPr>
          <a:xfrm>
            <a:off x="923553" y="2197038"/>
            <a:ext cx="256589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def</a:t>
            </a:r>
            <a:endParaRPr lang="en-US" sz="810" dirty="0"/>
          </a:p>
        </p:txBody>
      </p:sp>
      <p:sp>
        <p:nvSpPr>
          <p:cNvPr id="16" name="Text 15">
            <a:extLst>
              <a:ext uri="{FF2B5EF4-FFF2-40B4-BE49-F238E27FC236}">
                <a16:creationId xmlns:a16="http://schemas.microsoft.com/office/drawing/2014/main" id="{83321984-9925-F7BE-0E8B-C37A35B9F1BE}"/>
              </a:ext>
            </a:extLst>
          </p:cNvPr>
          <p:cNvSpPr/>
          <p:nvPr/>
        </p:nvSpPr>
        <p:spPr>
          <a:xfrm>
            <a:off x="1170431" y="2197038"/>
            <a:ext cx="565166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C4B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__init__</a:t>
            </a:r>
            <a:endParaRPr lang="en-US" sz="810" dirty="0"/>
          </a:p>
        </p:txBody>
      </p:sp>
      <p:sp>
        <p:nvSpPr>
          <p:cNvPr id="17" name="Text 16">
            <a:extLst>
              <a:ext uri="{FF2B5EF4-FFF2-40B4-BE49-F238E27FC236}">
                <a16:creationId xmlns:a16="http://schemas.microsoft.com/office/drawing/2014/main" id="{A51F019A-4C12-AA0C-3A23-D4A51DB67356}"/>
              </a:ext>
            </a:extLst>
          </p:cNvPr>
          <p:cNvSpPr/>
          <p:nvPr/>
        </p:nvSpPr>
        <p:spPr>
          <a:xfrm>
            <a:off x="1664159" y="2197038"/>
            <a:ext cx="997195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(self, config):</a:t>
            </a:r>
            <a:endParaRPr lang="en-US" sz="810" dirty="0"/>
          </a:p>
        </p:txBody>
      </p:sp>
      <p:sp>
        <p:nvSpPr>
          <p:cNvPr id="18" name="Text 17">
            <a:extLst>
              <a:ext uri="{FF2B5EF4-FFF2-40B4-BE49-F238E27FC236}">
                <a16:creationId xmlns:a16="http://schemas.microsoft.com/office/drawing/2014/main" id="{7558A7A4-492E-3A9D-7259-0D010A350DD1}"/>
              </a:ext>
            </a:extLst>
          </p:cNvPr>
          <p:cNvSpPr/>
          <p:nvPr/>
        </p:nvSpPr>
        <p:spPr>
          <a:xfrm>
            <a:off x="800100" y="2351326"/>
            <a:ext cx="1058894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self.unet =</a:t>
            </a:r>
            <a:endParaRPr lang="en-US" sz="810" dirty="0"/>
          </a:p>
        </p:txBody>
      </p:sp>
      <p:sp>
        <p:nvSpPr>
          <p:cNvPr id="19" name="Text 18">
            <a:extLst>
              <a:ext uri="{FF2B5EF4-FFF2-40B4-BE49-F238E27FC236}">
                <a16:creationId xmlns:a16="http://schemas.microsoft.com/office/drawing/2014/main" id="{AB05DB21-57DD-C2BE-E4C0-653B6B87DE06}"/>
              </a:ext>
            </a:extLst>
          </p:cNvPr>
          <p:cNvSpPr/>
          <p:nvPr/>
        </p:nvSpPr>
        <p:spPr>
          <a:xfrm>
            <a:off x="1787556" y="2351326"/>
            <a:ext cx="935468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C4B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UNetRegression</a:t>
            </a:r>
            <a:endParaRPr lang="en-US" sz="810" dirty="0"/>
          </a:p>
        </p:txBody>
      </p:sp>
      <p:sp>
        <p:nvSpPr>
          <p:cNvPr id="20" name="Text 19">
            <a:extLst>
              <a:ext uri="{FF2B5EF4-FFF2-40B4-BE49-F238E27FC236}">
                <a16:creationId xmlns:a16="http://schemas.microsoft.com/office/drawing/2014/main" id="{5EF6F950-D543-CF54-C9CD-F6429F10437F}"/>
              </a:ext>
            </a:extLst>
          </p:cNvPr>
          <p:cNvSpPr/>
          <p:nvPr/>
        </p:nvSpPr>
        <p:spPr>
          <a:xfrm>
            <a:off x="2651587" y="2351326"/>
            <a:ext cx="565166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(config)</a:t>
            </a:r>
            <a:endParaRPr lang="en-US" sz="810" dirty="0"/>
          </a:p>
        </p:txBody>
      </p:sp>
      <p:sp>
        <p:nvSpPr>
          <p:cNvPr id="21" name="Text 20">
            <a:extLst>
              <a:ext uri="{FF2B5EF4-FFF2-40B4-BE49-F238E27FC236}">
                <a16:creationId xmlns:a16="http://schemas.microsoft.com/office/drawing/2014/main" id="{FFD84132-05C8-B1E3-158D-801E9D26A829}"/>
              </a:ext>
            </a:extLst>
          </p:cNvPr>
          <p:cNvSpPr/>
          <p:nvPr/>
        </p:nvSpPr>
        <p:spPr>
          <a:xfrm>
            <a:off x="800100" y="2505615"/>
            <a:ext cx="1367470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self.diffusion =</a:t>
            </a:r>
            <a:endParaRPr lang="en-US" sz="810" dirty="0"/>
          </a:p>
        </p:txBody>
      </p:sp>
      <p:sp>
        <p:nvSpPr>
          <p:cNvPr id="22" name="Text 21">
            <a:extLst>
              <a:ext uri="{FF2B5EF4-FFF2-40B4-BE49-F238E27FC236}">
                <a16:creationId xmlns:a16="http://schemas.microsoft.com/office/drawing/2014/main" id="{A1EA0DDF-D3AA-421D-E300-5B14F03EB7E1}"/>
              </a:ext>
            </a:extLst>
          </p:cNvPr>
          <p:cNvSpPr/>
          <p:nvPr/>
        </p:nvSpPr>
        <p:spPr>
          <a:xfrm>
            <a:off x="2096133" y="2505615"/>
            <a:ext cx="812043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C4B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EDMDiffusion</a:t>
            </a:r>
            <a:endParaRPr lang="en-US" sz="810" dirty="0"/>
          </a:p>
        </p:txBody>
      </p:sp>
      <p:sp>
        <p:nvSpPr>
          <p:cNvPr id="23" name="Text 22">
            <a:extLst>
              <a:ext uri="{FF2B5EF4-FFF2-40B4-BE49-F238E27FC236}">
                <a16:creationId xmlns:a16="http://schemas.microsoft.com/office/drawing/2014/main" id="{6D00672D-E6F8-356B-80E4-E8D6CCB90B26}"/>
              </a:ext>
            </a:extLst>
          </p:cNvPr>
          <p:cNvSpPr/>
          <p:nvPr/>
        </p:nvSpPr>
        <p:spPr>
          <a:xfrm>
            <a:off x="2836738" y="2505615"/>
            <a:ext cx="565166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(config)</a:t>
            </a:r>
            <a:endParaRPr lang="en-US" sz="810" dirty="0"/>
          </a:p>
        </p:txBody>
      </p:sp>
      <p:sp>
        <p:nvSpPr>
          <p:cNvPr id="24" name="Text 23">
            <a:extLst>
              <a:ext uri="{FF2B5EF4-FFF2-40B4-BE49-F238E27FC236}">
                <a16:creationId xmlns:a16="http://schemas.microsoft.com/office/drawing/2014/main" id="{CD9C2D79-8A79-1671-4018-636DCF543CDB}"/>
              </a:ext>
            </a:extLst>
          </p:cNvPr>
          <p:cNvSpPr/>
          <p:nvPr/>
        </p:nvSpPr>
        <p:spPr>
          <a:xfrm>
            <a:off x="923553" y="2814191"/>
            <a:ext cx="256589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def</a:t>
            </a:r>
            <a:endParaRPr lang="en-US" sz="810" dirty="0"/>
          </a:p>
        </p:txBody>
      </p:sp>
      <p:sp>
        <p:nvSpPr>
          <p:cNvPr id="25" name="Text 24">
            <a:extLst>
              <a:ext uri="{FF2B5EF4-FFF2-40B4-BE49-F238E27FC236}">
                <a16:creationId xmlns:a16="http://schemas.microsoft.com/office/drawing/2014/main" id="{20FC0D99-F68D-80B7-8864-D5D69B5E2DA8}"/>
              </a:ext>
            </a:extLst>
          </p:cNvPr>
          <p:cNvSpPr/>
          <p:nvPr/>
        </p:nvSpPr>
        <p:spPr>
          <a:xfrm>
            <a:off x="1170431" y="2814191"/>
            <a:ext cx="503467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C4B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forward</a:t>
            </a:r>
            <a:endParaRPr lang="en-US" sz="810" dirty="0"/>
          </a:p>
        </p:txBody>
      </p:sp>
      <p:sp>
        <p:nvSpPr>
          <p:cNvPr id="26" name="Text 25">
            <a:extLst>
              <a:ext uri="{FF2B5EF4-FFF2-40B4-BE49-F238E27FC236}">
                <a16:creationId xmlns:a16="http://schemas.microsoft.com/office/drawing/2014/main" id="{EBE6CCCD-049F-6110-5746-F2250D246786}"/>
              </a:ext>
            </a:extLst>
          </p:cNvPr>
          <p:cNvSpPr/>
          <p:nvPr/>
        </p:nvSpPr>
        <p:spPr>
          <a:xfrm>
            <a:off x="1602460" y="2814191"/>
            <a:ext cx="873742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(self, x, y):</a:t>
            </a:r>
            <a:endParaRPr lang="en-US" sz="810" dirty="0"/>
          </a:p>
        </p:txBody>
      </p:sp>
      <p:sp>
        <p:nvSpPr>
          <p:cNvPr id="27" name="Text 26">
            <a:extLst>
              <a:ext uri="{FF2B5EF4-FFF2-40B4-BE49-F238E27FC236}">
                <a16:creationId xmlns:a16="http://schemas.microsoft.com/office/drawing/2014/main" id="{57CE97EF-BF1B-9A81-8B68-5C97ABEE2399}"/>
              </a:ext>
            </a:extLst>
          </p:cNvPr>
          <p:cNvSpPr/>
          <p:nvPr/>
        </p:nvSpPr>
        <p:spPr>
          <a:xfrm>
            <a:off x="1046978" y="2968479"/>
            <a:ext cx="1799472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i="1" dirty="0">
                <a:solidFill>
                  <a:srgbClr val="64748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Step 1: UNet predicts mean</a:t>
            </a:r>
            <a:endParaRPr lang="en-US" sz="810" dirty="0"/>
          </a:p>
        </p:txBody>
      </p:sp>
      <p:sp>
        <p:nvSpPr>
          <p:cNvPr id="28" name="Text 27">
            <a:extLst>
              <a:ext uri="{FF2B5EF4-FFF2-40B4-BE49-F238E27FC236}">
                <a16:creationId xmlns:a16="http://schemas.microsoft.com/office/drawing/2014/main" id="{E6BBE9B7-15C0-38B0-F543-20E1B9E0A757}"/>
              </a:ext>
            </a:extLst>
          </p:cNvPr>
          <p:cNvSpPr/>
          <p:nvPr/>
        </p:nvSpPr>
        <p:spPr>
          <a:xfrm>
            <a:off x="800100" y="3122768"/>
            <a:ext cx="1490895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mean = self.unet(y)</a:t>
            </a:r>
            <a:endParaRPr lang="en-US" sz="810" dirty="0"/>
          </a:p>
        </p:txBody>
      </p:sp>
      <p:sp>
        <p:nvSpPr>
          <p:cNvPr id="29" name="Text 28">
            <a:extLst>
              <a:ext uri="{FF2B5EF4-FFF2-40B4-BE49-F238E27FC236}">
                <a16:creationId xmlns:a16="http://schemas.microsoft.com/office/drawing/2014/main" id="{F706205A-5CC7-1615-826F-B6D485468319}"/>
              </a:ext>
            </a:extLst>
          </p:cNvPr>
          <p:cNvSpPr/>
          <p:nvPr/>
        </p:nvSpPr>
        <p:spPr>
          <a:xfrm>
            <a:off x="1046978" y="3431344"/>
            <a:ext cx="2478351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i="1" dirty="0">
                <a:solidFill>
                  <a:srgbClr val="64748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Step 2: Diffusion model for residuals</a:t>
            </a:r>
            <a:endParaRPr lang="en-US" sz="810" dirty="0"/>
          </a:p>
        </p:txBody>
      </p:sp>
      <p:sp>
        <p:nvSpPr>
          <p:cNvPr id="30" name="Text 29">
            <a:extLst>
              <a:ext uri="{FF2B5EF4-FFF2-40B4-BE49-F238E27FC236}">
                <a16:creationId xmlns:a16="http://schemas.microsoft.com/office/drawing/2014/main" id="{E7889068-D84A-CEC6-9088-3F69088CB7FD}"/>
              </a:ext>
            </a:extLst>
          </p:cNvPr>
          <p:cNvSpPr/>
          <p:nvPr/>
        </p:nvSpPr>
        <p:spPr>
          <a:xfrm>
            <a:off x="800100" y="3585632"/>
            <a:ext cx="2663503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residual = self.diffusion(x - mean, y)</a:t>
            </a:r>
            <a:endParaRPr lang="en-US" sz="810" dirty="0"/>
          </a:p>
        </p:txBody>
      </p:sp>
      <p:sp>
        <p:nvSpPr>
          <p:cNvPr id="31" name="Text 30">
            <a:extLst>
              <a:ext uri="{FF2B5EF4-FFF2-40B4-BE49-F238E27FC236}">
                <a16:creationId xmlns:a16="http://schemas.microsoft.com/office/drawing/2014/main" id="{278DAB69-DC0C-5277-4CCB-8E7415DEA175}"/>
              </a:ext>
            </a:extLst>
          </p:cNvPr>
          <p:cNvSpPr/>
          <p:nvPr/>
        </p:nvSpPr>
        <p:spPr>
          <a:xfrm>
            <a:off x="1046978" y="3894209"/>
            <a:ext cx="1490895" cy="14108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i="1" dirty="0">
                <a:solidFill>
                  <a:srgbClr val="64748B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# Final high-res output</a:t>
            </a:r>
            <a:endParaRPr lang="en-US" sz="810" dirty="0"/>
          </a:p>
        </p:txBody>
      </p:sp>
      <p:sp>
        <p:nvSpPr>
          <p:cNvPr id="32" name="Text 31">
            <a:extLst>
              <a:ext uri="{FF2B5EF4-FFF2-40B4-BE49-F238E27FC236}">
                <a16:creationId xmlns:a16="http://schemas.microsoft.com/office/drawing/2014/main" id="{A8138919-FD9B-C772-A396-FF908898F68E}"/>
              </a:ext>
            </a:extLst>
          </p:cNvPr>
          <p:cNvSpPr/>
          <p:nvPr/>
        </p:nvSpPr>
        <p:spPr>
          <a:xfrm>
            <a:off x="1046978" y="4048497"/>
            <a:ext cx="441740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93C5FD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return</a:t>
            </a:r>
            <a:endParaRPr lang="en-US" sz="810" dirty="0"/>
          </a:p>
        </p:txBody>
      </p:sp>
      <p:sp>
        <p:nvSpPr>
          <p:cNvPr id="33" name="Text 32">
            <a:extLst>
              <a:ext uri="{FF2B5EF4-FFF2-40B4-BE49-F238E27FC236}">
                <a16:creationId xmlns:a16="http://schemas.microsoft.com/office/drawing/2014/main" id="{F37D8603-C51F-D5CC-E250-4C06AF07139E}"/>
              </a:ext>
            </a:extLst>
          </p:cNvPr>
          <p:cNvSpPr/>
          <p:nvPr/>
        </p:nvSpPr>
        <p:spPr>
          <a:xfrm>
            <a:off x="1417281" y="4048497"/>
            <a:ext cx="1058894" cy="14108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10" dirty="0">
                <a:solidFill>
                  <a:srgbClr val="E2E8F0"/>
                </a:solidFill>
                <a:latin typeface="Consolas" pitchFamily="34" charset="0"/>
                <a:ea typeface="Consolas" pitchFamily="34" charset="-122"/>
                <a:cs typeface="Consolas" pitchFamily="34" charset="-120"/>
              </a:rPr>
              <a:t>mean + residual</a:t>
            </a:r>
            <a:endParaRPr lang="en-US" sz="810" dirty="0"/>
          </a:p>
        </p:txBody>
      </p:sp>
      <p:sp>
        <p:nvSpPr>
          <p:cNvPr id="34" name="Shape 68">
            <a:extLst>
              <a:ext uri="{FF2B5EF4-FFF2-40B4-BE49-F238E27FC236}">
                <a16:creationId xmlns:a16="http://schemas.microsoft.com/office/drawing/2014/main" id="{EE410EA9-8E7C-1B1C-F9CE-ADA665C317C2}"/>
              </a:ext>
            </a:extLst>
          </p:cNvPr>
          <p:cNvSpPr/>
          <p:nvPr/>
        </p:nvSpPr>
        <p:spPr>
          <a:xfrm>
            <a:off x="4686300" y="3417899"/>
            <a:ext cx="28575" cy="1343025"/>
          </a:xfrm>
          <a:prstGeom prst="rect">
            <a:avLst/>
          </a:prstGeom>
          <a:solidFill>
            <a:srgbClr val="BF57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5" name="Image 4" descr="preencoded.png">
            <a:extLst>
              <a:ext uri="{FF2B5EF4-FFF2-40B4-BE49-F238E27FC236}">
                <a16:creationId xmlns:a16="http://schemas.microsoft.com/office/drawing/2014/main" id="{8B83F79E-75BD-2AAB-3AD8-14C7DDFEA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3567918"/>
            <a:ext cx="112514" cy="128588"/>
          </a:xfrm>
          <a:prstGeom prst="rect">
            <a:avLst/>
          </a:prstGeom>
        </p:spPr>
      </p:pic>
      <p:sp>
        <p:nvSpPr>
          <p:cNvPr id="36" name="Text 69">
            <a:extLst>
              <a:ext uri="{FF2B5EF4-FFF2-40B4-BE49-F238E27FC236}">
                <a16:creationId xmlns:a16="http://schemas.microsoft.com/office/drawing/2014/main" id="{5BBD11AD-6493-32A2-2566-FC2A04C2F355}"/>
              </a:ext>
            </a:extLst>
          </p:cNvPr>
          <p:cNvSpPr/>
          <p:nvPr/>
        </p:nvSpPr>
        <p:spPr>
          <a:xfrm>
            <a:off x="4970264" y="3532199"/>
            <a:ext cx="1685953" cy="20002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013" b="1" dirty="0">
                <a:solidFill>
                  <a:srgbClr val="333F48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Implementation Highlights</a:t>
            </a:r>
            <a:endParaRPr lang="en-US" sz="1013" dirty="0"/>
          </a:p>
        </p:txBody>
      </p:sp>
      <p:pic>
        <p:nvPicPr>
          <p:cNvPr id="37" name="Image 5" descr="preencoded.png">
            <a:extLst>
              <a:ext uri="{FF2B5EF4-FFF2-40B4-BE49-F238E27FC236}">
                <a16:creationId xmlns:a16="http://schemas.microsoft.com/office/drawing/2014/main" id="{187B816B-B06B-C242-6863-4855D96380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3817949"/>
            <a:ext cx="114300" cy="114300"/>
          </a:xfrm>
          <a:prstGeom prst="rect">
            <a:avLst/>
          </a:prstGeom>
        </p:spPr>
      </p:pic>
      <p:sp>
        <p:nvSpPr>
          <p:cNvPr id="38" name="Text 70">
            <a:extLst>
              <a:ext uri="{FF2B5EF4-FFF2-40B4-BE49-F238E27FC236}">
                <a16:creationId xmlns:a16="http://schemas.microsoft.com/office/drawing/2014/main" id="{F773A9E0-BBCE-DD42-6F04-E24879F98E8D}"/>
              </a:ext>
            </a:extLst>
          </p:cNvPr>
          <p:cNvSpPr/>
          <p:nvPr/>
        </p:nvSpPr>
        <p:spPr>
          <a:xfrm>
            <a:off x="4972050" y="3789374"/>
            <a:ext cx="2599823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PyTorch implementation with modular architecture</a:t>
            </a:r>
            <a:endParaRPr lang="en-US" sz="900" dirty="0"/>
          </a:p>
        </p:txBody>
      </p:sp>
      <p:pic>
        <p:nvPicPr>
          <p:cNvPr id="39" name="Image 6" descr="preencoded.png">
            <a:extLst>
              <a:ext uri="{FF2B5EF4-FFF2-40B4-BE49-F238E27FC236}">
                <a16:creationId xmlns:a16="http://schemas.microsoft.com/office/drawing/2014/main" id="{C8FE30FF-518F-3706-7E1B-B5AA73DC90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046549"/>
            <a:ext cx="114300" cy="114300"/>
          </a:xfrm>
          <a:prstGeom prst="rect">
            <a:avLst/>
          </a:prstGeom>
        </p:spPr>
      </p:pic>
      <p:sp>
        <p:nvSpPr>
          <p:cNvPr id="40" name="Text 71">
            <a:extLst>
              <a:ext uri="{FF2B5EF4-FFF2-40B4-BE49-F238E27FC236}">
                <a16:creationId xmlns:a16="http://schemas.microsoft.com/office/drawing/2014/main" id="{C03929A2-E56A-8553-7F06-10A5356B9D1C}"/>
              </a:ext>
            </a:extLst>
          </p:cNvPr>
          <p:cNvSpPr/>
          <p:nvPr/>
        </p:nvSpPr>
        <p:spPr>
          <a:xfrm>
            <a:off x="4972050" y="4017974"/>
            <a:ext cx="2510972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Pretrained UNet weights available for quick start</a:t>
            </a:r>
            <a:endParaRPr lang="en-US" sz="900" dirty="0"/>
          </a:p>
        </p:txBody>
      </p:sp>
      <p:pic>
        <p:nvPicPr>
          <p:cNvPr id="41" name="Image 7" descr="preencoded.png">
            <a:extLst>
              <a:ext uri="{FF2B5EF4-FFF2-40B4-BE49-F238E27FC236}">
                <a16:creationId xmlns:a16="http://schemas.microsoft.com/office/drawing/2014/main" id="{187F680F-A23D-60AC-A19D-248E126842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275149"/>
            <a:ext cx="114300" cy="114300"/>
          </a:xfrm>
          <a:prstGeom prst="rect">
            <a:avLst/>
          </a:prstGeom>
        </p:spPr>
      </p:pic>
      <p:sp>
        <p:nvSpPr>
          <p:cNvPr id="42" name="Text 72">
            <a:extLst>
              <a:ext uri="{FF2B5EF4-FFF2-40B4-BE49-F238E27FC236}">
                <a16:creationId xmlns:a16="http://schemas.microsoft.com/office/drawing/2014/main" id="{67EAF57A-3058-2C54-C390-8BCE6B7F32DA}"/>
              </a:ext>
            </a:extLst>
          </p:cNvPr>
          <p:cNvSpPr/>
          <p:nvPr/>
        </p:nvSpPr>
        <p:spPr>
          <a:xfrm>
            <a:off x="4972050" y="4246574"/>
            <a:ext cx="2593795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Example datasets included for ERA5 downscaling</a:t>
            </a:r>
            <a:endParaRPr lang="en-US" sz="900" dirty="0"/>
          </a:p>
        </p:txBody>
      </p:sp>
      <p:pic>
        <p:nvPicPr>
          <p:cNvPr id="43" name="Image 8" descr="preencoded.png">
            <a:extLst>
              <a:ext uri="{FF2B5EF4-FFF2-40B4-BE49-F238E27FC236}">
                <a16:creationId xmlns:a16="http://schemas.microsoft.com/office/drawing/2014/main" id="{E8E2D25F-A582-8286-7F9F-78DE0316CE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600" y="4503749"/>
            <a:ext cx="114300" cy="114300"/>
          </a:xfrm>
          <a:prstGeom prst="rect">
            <a:avLst/>
          </a:prstGeom>
        </p:spPr>
      </p:pic>
      <p:sp>
        <p:nvSpPr>
          <p:cNvPr id="44" name="Text 73">
            <a:extLst>
              <a:ext uri="{FF2B5EF4-FFF2-40B4-BE49-F238E27FC236}">
                <a16:creationId xmlns:a16="http://schemas.microsoft.com/office/drawing/2014/main" id="{A87E2582-FDF1-3253-AA7D-7911D6A55B3D}"/>
              </a:ext>
            </a:extLst>
          </p:cNvPr>
          <p:cNvSpPr/>
          <p:nvPr/>
        </p:nvSpPr>
        <p:spPr>
          <a:xfrm>
            <a:off x="4972050" y="4475174"/>
            <a:ext cx="2581126" cy="1714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l">
              <a:buNone/>
            </a:pPr>
            <a:r>
              <a:rPr lang="en-US" sz="90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Detailed documentation and tutorials in repository</a:t>
            </a:r>
            <a:endParaRPr lang="en-US" sz="9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88082-3EA0-7C14-1ADC-52EFA4423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4855" y="1336588"/>
            <a:ext cx="4080831" cy="2045375"/>
          </a:xfrm>
          <a:prstGeom prst="rect">
            <a:avLst/>
          </a:prstGeom>
          <a:noFill/>
          <a:ln>
            <a:solidFill>
              <a:schemeClr val="dk2"/>
            </a:solidFill>
          </a:ln>
          <a:effectLst>
            <a:outerShdw blurRad="50800" dist="50800" dir="5400000" algn="ctr" rotWithShape="0">
              <a:srgbClr val="000000">
                <a:alpha val="535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27">
            <a:extLst>
              <a:ext uri="{FF2B5EF4-FFF2-40B4-BE49-F238E27FC236}">
                <a16:creationId xmlns:a16="http://schemas.microsoft.com/office/drawing/2014/main" id="{0B7536B4-4E7D-9751-A4EE-C41B0C3A36DB}"/>
              </a:ext>
            </a:extLst>
          </p:cNvPr>
          <p:cNvSpPr/>
          <p:nvPr/>
        </p:nvSpPr>
        <p:spPr>
          <a:xfrm>
            <a:off x="664368" y="4895422"/>
            <a:ext cx="8072438" cy="1428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r">
              <a:buNone/>
            </a:pPr>
            <a:r>
              <a:rPr lang="en-US" sz="788" dirty="0">
                <a:solidFill>
                  <a:srgbClr val="4B556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Mardani, M., et al. (2025). Communications Earth &amp; Environment, 6(1), p.124</a:t>
            </a:r>
            <a:endParaRPr lang="en-US" sz="788" dirty="0"/>
          </a:p>
        </p:txBody>
      </p:sp>
    </p:spTree>
    <p:extLst>
      <p:ext uri="{BB962C8B-B14F-4D97-AF65-F5344CB8AC3E}">
        <p14:creationId xmlns:p14="http://schemas.microsoft.com/office/powerpoint/2010/main" val="1559888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ED6C4-57A6-425D-1B57-25409665F4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2297907"/>
            <a:ext cx="7772400" cy="102155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400" err="1">
                <a:solidFill>
                  <a:srgbClr val="BF5700"/>
                </a:solidFill>
                <a:cs typeface="Arial"/>
              </a:rPr>
              <a:t>Cordiff</a:t>
            </a:r>
            <a:r>
              <a:rPr lang="en-US" sz="3400" dirty="0">
                <a:solidFill>
                  <a:srgbClr val="BF5700"/>
                </a:solidFill>
                <a:cs typeface="Arial"/>
              </a:rPr>
              <a:t> = </a:t>
            </a:r>
            <a:r>
              <a:rPr lang="en-US" sz="3400" err="1">
                <a:solidFill>
                  <a:srgbClr val="BF5700"/>
                </a:solidFill>
                <a:cs typeface="Arial"/>
              </a:rPr>
              <a:t>unet</a:t>
            </a:r>
            <a:r>
              <a:rPr lang="en-US" sz="3400" dirty="0">
                <a:solidFill>
                  <a:srgbClr val="BF5700"/>
                </a:solidFill>
                <a:cs typeface="Arial"/>
              </a:rPr>
              <a:t> + EDM Diffusion</a:t>
            </a:r>
          </a:p>
        </p:txBody>
      </p:sp>
    </p:spTree>
    <p:extLst>
      <p:ext uri="{BB962C8B-B14F-4D97-AF65-F5344CB8AC3E}">
        <p14:creationId xmlns:p14="http://schemas.microsoft.com/office/powerpoint/2010/main" val="1511459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A350C7-0E5B-C080-1375-325ADA5F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b="1" cap="all" dirty="0">
                <a:solidFill>
                  <a:srgbClr val="BF5700"/>
                </a:solidFill>
                <a:latin typeface="Arial"/>
                <a:cs typeface="Arial"/>
              </a:rPr>
              <a:t>UNET</a:t>
            </a:r>
          </a:p>
        </p:txBody>
      </p:sp>
      <p:pic>
        <p:nvPicPr>
          <p:cNvPr id="4" name="Content Placeholder 3" descr="U-Net Architecture -geeksforgeeks">
            <a:extLst>
              <a:ext uri="{FF2B5EF4-FFF2-40B4-BE49-F238E27FC236}">
                <a16:creationId xmlns:a16="http://schemas.microsoft.com/office/drawing/2014/main" id="{319F80A8-6EC6-3055-EDF3-66EEB41999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8730" y="1346994"/>
            <a:ext cx="6593681" cy="3336131"/>
          </a:xfrm>
        </p:spPr>
      </p:pic>
      <p:sp>
        <p:nvSpPr>
          <p:cNvPr id="5" name="Text 27">
            <a:extLst>
              <a:ext uri="{FF2B5EF4-FFF2-40B4-BE49-F238E27FC236}">
                <a16:creationId xmlns:a16="http://schemas.microsoft.com/office/drawing/2014/main" id="{E4402AB9-5FC4-D2F6-8DE7-608551E88A46}"/>
              </a:ext>
            </a:extLst>
          </p:cNvPr>
          <p:cNvSpPr/>
          <p:nvPr/>
        </p:nvSpPr>
        <p:spPr>
          <a:xfrm>
            <a:off x="664368" y="4736593"/>
            <a:ext cx="8072438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788" dirty="0" err="1">
                <a:solidFill>
                  <a:srgbClr val="4B5563"/>
                </a:solidFill>
                <a:latin typeface="Arial" pitchFamily="34" charset="0"/>
                <a:cs typeface="Arial" pitchFamily="34" charset="-120"/>
              </a:rPr>
              <a:t>Ronneberger</a:t>
            </a:r>
            <a:r>
              <a:rPr lang="en-US" sz="788" dirty="0">
                <a:solidFill>
                  <a:srgbClr val="4B5563"/>
                </a:solidFill>
                <a:latin typeface="Arial" pitchFamily="34" charset="0"/>
                <a:cs typeface="Arial" pitchFamily="34" charset="-120"/>
              </a:rPr>
              <a:t>, O., Fischer, P. and Brox, T., 2015. U-net: Convolutional networks for biomedical image segmentation. In Medical image computing and computer-assisted intervention–MICCAI 2015: 18th international conference, Munich, Germany, October 5-9, 2015, proceedings, part III 18 (pp. 234-241). Springer international publishing</a:t>
            </a:r>
          </a:p>
        </p:txBody>
      </p:sp>
    </p:spTree>
    <p:extLst>
      <p:ext uri="{BB962C8B-B14F-4D97-AF65-F5344CB8AC3E}">
        <p14:creationId xmlns:p14="http://schemas.microsoft.com/office/powerpoint/2010/main" val="2800077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44639-E176-CAF3-8408-BB9370A0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1" dirty="0">
                <a:solidFill>
                  <a:srgbClr val="BF5700"/>
                </a:solidFill>
                <a:latin typeface="Arial"/>
                <a:cs typeface="Arial"/>
              </a:rPr>
              <a:t>EDM Diffusion</a:t>
            </a:r>
          </a:p>
        </p:txBody>
      </p:sp>
      <p:pic>
        <p:nvPicPr>
          <p:cNvPr id="4" name="Picture 3" descr="A diagram of a graph showing different types of noise&#10;&#10;AI-generated content may be incorrect.">
            <a:extLst>
              <a:ext uri="{FF2B5EF4-FFF2-40B4-BE49-F238E27FC236}">
                <a16:creationId xmlns:a16="http://schemas.microsoft.com/office/drawing/2014/main" id="{A6E85DD9-452F-EA3D-BAA7-D846B273E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038" y="1542859"/>
            <a:ext cx="6257925" cy="2786442"/>
          </a:xfrm>
          <a:prstGeom prst="rect">
            <a:avLst/>
          </a:prstGeom>
        </p:spPr>
      </p:pic>
      <p:sp>
        <p:nvSpPr>
          <p:cNvPr id="7" name="Text 27">
            <a:extLst>
              <a:ext uri="{FF2B5EF4-FFF2-40B4-BE49-F238E27FC236}">
                <a16:creationId xmlns:a16="http://schemas.microsoft.com/office/drawing/2014/main" id="{3513F472-C982-BADE-8EB6-14232613E662}"/>
              </a:ext>
            </a:extLst>
          </p:cNvPr>
          <p:cNvSpPr/>
          <p:nvPr/>
        </p:nvSpPr>
        <p:spPr>
          <a:xfrm>
            <a:off x="700087" y="4665706"/>
            <a:ext cx="8229600" cy="230832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750">
                <a:solidFill>
                  <a:srgbClr val="4B5563"/>
                </a:solidFill>
                <a:latin typeface="Arial"/>
                <a:cs typeface="Arial"/>
              </a:rPr>
              <a:t>Karras, T., </a:t>
            </a:r>
            <a:r>
              <a:rPr lang="en-US" sz="750" dirty="0" err="1">
                <a:solidFill>
                  <a:srgbClr val="4B5563"/>
                </a:solidFill>
                <a:latin typeface="Arial"/>
                <a:cs typeface="Arial"/>
              </a:rPr>
              <a:t>Aittala</a:t>
            </a:r>
            <a:r>
              <a:rPr lang="en-US" sz="750" dirty="0">
                <a:solidFill>
                  <a:srgbClr val="4B5563"/>
                </a:solidFill>
                <a:latin typeface="Arial"/>
                <a:cs typeface="Arial"/>
              </a:rPr>
              <a:t>, M., Aila, T. and Laine, S., 2022. Elucidating the design space of diffusion-based generative models. Advances in neural information processing systems, 35, pp.26565-26577. </a:t>
            </a:r>
          </a:p>
          <a:p>
            <a:pPr algn="r"/>
            <a:endParaRPr lang="en-US" sz="750" dirty="0">
              <a:solidFill>
                <a:srgbClr val="4B5563"/>
              </a:solidFill>
              <a:latin typeface="Arial" pitchFamily="34" charset="0"/>
              <a:cs typeface="Arial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04645895"/>
      </p:ext>
    </p:extLst>
  </p:cSld>
  <p:clrMapOvr>
    <a:masterClrMapping/>
  </p:clrMapOvr>
</p:sld>
</file>

<file path=ppt/theme/theme1.xml><?xml version="1.0" encoding="utf-8"?>
<a:theme xmlns:a="http://schemas.openxmlformats.org/drawingml/2006/main" name="16-9 Cover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6-9 Light Backgroun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6-9 White Backgroud">
  <a:themeElements>
    <a:clrScheme name="UT Brand Color Palette">
      <a:dk1>
        <a:srgbClr val="BE5700"/>
      </a:dk1>
      <a:lt1>
        <a:srgbClr val="FFFFFF"/>
      </a:lt1>
      <a:dk2>
        <a:srgbClr val="D6D2C3"/>
      </a:dk2>
      <a:lt2>
        <a:srgbClr val="333F48"/>
      </a:lt2>
      <a:accent1>
        <a:srgbClr val="F7961F"/>
      </a:accent1>
      <a:accent2>
        <a:srgbClr val="FFD600"/>
      </a:accent2>
      <a:accent3>
        <a:srgbClr val="A6CC57"/>
      </a:accent3>
      <a:accent4>
        <a:srgbClr val="579C41"/>
      </a:accent4>
      <a:accent5>
        <a:srgbClr val="00A8B6"/>
      </a:accent5>
      <a:accent6>
        <a:srgbClr val="005E86"/>
      </a:accent6>
      <a:hlink>
        <a:srgbClr val="BF5700"/>
      </a:hlink>
      <a:folHlink>
        <a:srgbClr val="9CAD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13961</TotalTime>
  <Words>773</Words>
  <Application>Microsoft Macintosh PowerPoint</Application>
  <PresentationFormat>On-screen Show (16:9)</PresentationFormat>
  <Paragraphs>101</Paragraphs>
  <Slides>10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18" baseType="lpstr">
      <vt:lpstr>Arial</vt:lpstr>
      <vt:lpstr>Arial Black</vt:lpstr>
      <vt:lpstr>Calibri</vt:lpstr>
      <vt:lpstr>Consolas</vt:lpstr>
      <vt:lpstr>Georgia</vt:lpstr>
      <vt:lpstr>16-9 Cover</vt:lpstr>
      <vt:lpstr>16-9 Light Background</vt:lpstr>
      <vt:lpstr>16-9 White Backgroud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Cordiff = unet + EDM Diffusion</vt:lpstr>
      <vt:lpstr>UNET</vt:lpstr>
      <vt:lpstr>EDM Diffusion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</dc:title>
  <dc:subject/>
  <dc:creator>University Marketing and Creative Services</dc:creator>
  <cp:keywords/>
  <dc:description/>
  <cp:lastModifiedBy>geo-ms86336</cp:lastModifiedBy>
  <cp:revision>549</cp:revision>
  <cp:lastPrinted>2011-01-24T02:49:42Z</cp:lastPrinted>
  <dcterms:created xsi:type="dcterms:W3CDTF">2011-06-30T15:04:08Z</dcterms:created>
  <dcterms:modified xsi:type="dcterms:W3CDTF">2025-06-11T19:17:52Z</dcterms:modified>
  <cp:category/>
</cp:coreProperties>
</file>